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3" r:id="rId4"/>
    <p:sldId id="274" r:id="rId5"/>
    <p:sldId id="278" r:id="rId6"/>
    <p:sldId id="277" r:id="rId7"/>
    <p:sldId id="279" r:id="rId8"/>
    <p:sldId id="280" r:id="rId9"/>
    <p:sldId id="281" r:id="rId10"/>
    <p:sldId id="282" r:id="rId11"/>
    <p:sldId id="283" r:id="rId12"/>
    <p:sldId id="272" r:id="rId13"/>
    <p:sldId id="275" r:id="rId14"/>
    <p:sldId id="276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012B0-CE30-4C06-8E36-F6D7C336E4A4}" type="datetimeFigureOut">
              <a:rPr lang="hu-HU" smtClean="0"/>
              <a:t>2021. 04. 22.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6E6E1-66CE-4A39-BC99-75A7A782D2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410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9F0FDB-23EB-4850-8D81-7E2930808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033B437-FFE7-4E88-ACA4-5C598E1CE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DDBCC38-ED17-41DE-8B70-8A1FEF087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3E554-A330-435F-A1AF-5C2FF69C8694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B8FA93D-89E9-4FDB-A36F-89F67BADB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1BF0E31-762D-47E8-873E-3974CF2DF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316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7E18B2-B5B9-4A39-9AEF-C59E7340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AC85AF2-6DAF-411B-B46C-4FFCDEDEC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0F6E18C-5B8B-49F0-929C-D8C4DAA8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C4E78-76DC-4DE7-95E4-CC16C8AC258B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95748A5-E198-42B2-9767-7C7CB5856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0BE54A1-B494-4797-94A9-231A20BCF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704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D51BC6D-DEEF-4C6A-9384-4A0B68FA0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1BAF8C9-BE46-4CA9-AF80-A6179E66E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577D179-E3A6-4CF2-9EC5-828C68ED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F9A8-17B5-4C26-9390-D863EFA4D1A0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693D1B-4F0E-43BE-A006-D45EF622C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78C8F7-952D-429C-B6E6-612D1EC8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209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52D041-427D-45AB-A16D-94F12B20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D6B371-A11C-4672-8C87-31618DBDB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A8D3E7-F7EB-4591-88E8-9F85D15D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573C1-1E59-443D-86ED-0DCCFA0D39F0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DCCEE0C-02B2-4B40-B633-6EB647E4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30AC12-BCCD-40E8-8CBC-0DC69344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570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56EAC5-5B37-443A-9E50-A0935812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7FC7DD4-5D7B-4BB1-BE85-95C39D66C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5F9B938-43A6-4D94-BCED-C3144584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51B5-BE46-4106-A946-C94DAFB1B5FD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18D30D-1A2B-49F6-B36B-690E6B10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EEB26BA-B7BC-4C2F-93E2-54B4B122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284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58B9B1-8EF1-45FA-AA90-B2621FC5F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49832D-66FF-4103-98FF-12D80E589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E58C1D-BE0B-4D89-81F3-6E153A565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377A6B1-FF36-4227-8B76-A02E7365D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163-5273-4AF5-BA99-E9ACE3CD226E}" type="datetime1">
              <a:rPr lang="hu-HU" smtClean="0"/>
              <a:t>2021. 04. 22.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991EAAC-D676-4717-B0F9-43DB97A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2EC4DA8-9598-4A25-B8E2-DCA40404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743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725930-482C-4BA4-A9A9-88708DB56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01284C7-CFC3-456A-B3F9-F3A8D1FC8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C3C32DA-59FB-4236-8F24-D71B9F671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FAE53B7B-94E0-4932-9CB6-EADE7900E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ADD5BABE-782B-4F69-902A-C598D7379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D77F904-AF37-422D-9A3B-9EE1B1628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A315-1B38-41F7-9897-103A0946BB6D}" type="datetime1">
              <a:rPr lang="hu-HU" smtClean="0"/>
              <a:t>2021. 04. 22.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6EFF9A3-73E7-4DF7-A1A3-6CB7E7801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AC376A1-BB66-4EC8-AC5A-5391CC04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077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B1F6822-D212-4327-B460-DF2D6E6BB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80F4667-2B51-4775-B4CD-B80DD6BA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789B-2D85-4808-82C2-A8A22F8CF72F}" type="datetime1">
              <a:rPr lang="hu-HU" smtClean="0"/>
              <a:t>2021. 04. 22.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3763277-8F28-41EB-910E-E9466015F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B500E9A-8B2F-44A6-9619-DF11146E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961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F0B3CED-7C23-4666-B04B-AAC676F3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538F-6173-4724-90C1-1374F0472735}" type="datetime1">
              <a:rPr lang="hu-HU" smtClean="0"/>
              <a:t>2021. 04. 22.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E4A0ADE-D60A-406D-9511-0562A560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EF44D05-6C62-4517-AB5A-1DDF149A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709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C15FE1-C9D9-4C7C-8E2B-9AEB0FD6E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414278E-BCA5-4BEA-A93D-6B735D17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858929-F5E3-4281-9246-A6C4F6634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7B0EDDF-9ABF-47F8-85A9-3E6FF8BCE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3E71-2434-4504-BADA-F7862E72ABB0}" type="datetime1">
              <a:rPr lang="hu-HU" smtClean="0"/>
              <a:t>2021. 04. 22.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2CFB6FA-B9D1-4686-8974-C1EC6D64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ADBE151-30D5-4A5B-B2D8-82312020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698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140018-7CCF-422A-AD22-F08F89F8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0A68758-FB1C-4EAC-89BE-73A1EF013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61F6D7B-2BF1-4C25-88DB-6C6D2C49C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7A41457-ABFA-4229-A15D-734CEDF51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E87F-E453-4BC6-8F6C-7BADA52EADA1}" type="datetime1">
              <a:rPr lang="hu-HU" smtClean="0"/>
              <a:t>2021. 04. 22.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04ADBDA-31C0-4B21-A64A-78B1D20F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33DC88C-731C-4EF5-881E-81A91318E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689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6DA7B4F-70D2-4874-8391-1FB4FFCA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92DF959-182E-4481-A27E-A68D2284C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D4A380D-0A94-4FE2-8B81-BB090A869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E411C-32BD-415D-863F-E5008ABD1CA7}" type="datetime1">
              <a:rPr lang="hu-HU" smtClean="0"/>
              <a:t>2021. 04. 22.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3E502A6-00A0-40FB-8B9E-D177CD95A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dirty="0"/>
              <a:t>Kodolányi János Egyetem - Szakképzési webinárium 1.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F80F57-54F3-4CB5-99E9-5E90D24A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17DE8-63FC-44DC-BB19-E98FD9DF9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846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budapestivizsgakozpont.hu/" TargetMode="External"/><Relationship Id="rId5" Type="http://schemas.openxmlformats.org/officeDocument/2006/relationships/hyperlink" Target="https://www.nah.gov.hu/" TargetMode="External"/><Relationship Id="rId4" Type="http://schemas.openxmlformats.org/officeDocument/2006/relationships/hyperlink" Target="https://ikk.hu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hyperlink" Target="mailto:vizsgakozpont@bgszc.h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4">
            <a:extLst>
              <a:ext uri="{FF2B5EF4-FFF2-40B4-BE49-F238E27FC236}">
                <a16:creationId xmlns:a16="http://schemas.microsoft.com/office/drawing/2014/main" id="{9BFE1AD3-B2BC-4567-8B4A-DCB8F90809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5801"/>
            <a:ext cx="12188952" cy="521767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18">
            <a:extLst>
              <a:ext uri="{FF2B5EF4-FFF2-40B4-BE49-F238E27FC236}">
                <a16:creationId xmlns:a16="http://schemas.microsoft.com/office/drawing/2014/main" id="{FDE75AAD-F4A4-4ED2-9A2F-B2412F936C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2759"/>
          <a:stretch/>
        </p:blipFill>
        <p:spPr>
          <a:xfrm flipV="1">
            <a:off x="2" y="0"/>
            <a:ext cx="12191999" cy="2235323"/>
          </a:xfrm>
          <a:custGeom>
            <a:avLst/>
            <a:gdLst>
              <a:gd name="connsiteX0" fmla="*/ 0 w 12191999"/>
              <a:gd name="connsiteY0" fmla="*/ 2235323 h 2235323"/>
              <a:gd name="connsiteX1" fmla="*/ 12191999 w 12191999"/>
              <a:gd name="connsiteY1" fmla="*/ 2235323 h 2235323"/>
              <a:gd name="connsiteX2" fmla="*/ 12191999 w 12191999"/>
              <a:gd name="connsiteY2" fmla="*/ 0 h 2235323"/>
              <a:gd name="connsiteX3" fmla="*/ 0 w 12191999"/>
              <a:gd name="connsiteY3" fmla="*/ 0 h 223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235323">
                <a:moveTo>
                  <a:pt x="0" y="2235323"/>
                </a:moveTo>
                <a:lnTo>
                  <a:pt x="12191999" y="2235323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2ECADEC2-EB19-4663-9814-3F65F19EC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1601735"/>
            <a:ext cx="10684151" cy="1991979"/>
          </a:xfrm>
        </p:spPr>
        <p:txBody>
          <a:bodyPr anchor="b">
            <a:normAutofit/>
          </a:bodyPr>
          <a:lstStyle/>
          <a:p>
            <a:r>
              <a:rPr lang="hu-HU" sz="4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Szakképzési </a:t>
            </a:r>
            <a:r>
              <a:rPr lang="hu-HU" sz="4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webinárium KJE:</a:t>
            </a:r>
            <a:r>
              <a:rPr lang="hu-HU" sz="4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4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4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Vizsgáztatás az új szakképzési rendszerben</a:t>
            </a:r>
            <a:endParaRPr lang="hu-HU" sz="4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A20CE0B-92EC-45FD-8F68-38003D6D8C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586080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id="{1031E443-4025-48B5-8530-2B011E5F2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575" y="3806169"/>
            <a:ext cx="9469211" cy="865639"/>
          </a:xfrm>
        </p:spPr>
        <p:txBody>
          <a:bodyPr anchor="t">
            <a:normAutofit/>
          </a:bodyPr>
          <a:lstStyle/>
          <a:p>
            <a:r>
              <a:rPr lang="hu-HU" sz="2200" dirty="0" smtClean="0">
                <a:solidFill>
                  <a:srgbClr val="FFFFFF"/>
                </a:solidFill>
              </a:rPr>
              <a:t>Dr. Majorosi Anna</a:t>
            </a:r>
            <a:endParaRPr lang="hu-HU" sz="2200" dirty="0">
              <a:solidFill>
                <a:srgbClr val="FFFFFF"/>
              </a:solidFill>
            </a:endParaRP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898FA99E-23BB-44A5-BAFE-1A6368C0217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929" y="4028502"/>
            <a:ext cx="2186940" cy="69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94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Az oktatás és a vizsgáztatás viszonya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r>
              <a:rPr lang="hu-HU" sz="1800" dirty="0" smtClean="0"/>
              <a:t>Szétválik az oktatás és a vizsgáztatás (nyelvvizsga, emelt érettségi</a:t>
            </a:r>
            <a:r>
              <a:rPr lang="hu-HU" sz="1800" dirty="0" smtClean="0"/>
              <a:t>);</a:t>
            </a:r>
            <a:endParaRPr lang="hu-HU" sz="1800" dirty="0" smtClean="0"/>
          </a:p>
          <a:p>
            <a:r>
              <a:rPr lang="hu-HU" sz="1800" dirty="0" smtClean="0"/>
              <a:t>Az oktatás a vizsgára is felkészít, de a szerepe sokkal nagyobb (folyamat, a követelményekben nem leírt célok elérése, szocializáció, pályaorientáció stb</a:t>
            </a:r>
            <a:r>
              <a:rPr lang="hu-HU" sz="1800" dirty="0" smtClean="0"/>
              <a:t>.);</a:t>
            </a:r>
            <a:endParaRPr lang="hu-HU" sz="1800" dirty="0" smtClean="0"/>
          </a:p>
          <a:p>
            <a:r>
              <a:rPr lang="hu-HU" sz="1800" dirty="0" smtClean="0"/>
              <a:t>Mindkettő legyen átlátható, az oktatóknak és a vizsgázóknak legyen megfelelő és hiteles információjuk a </a:t>
            </a:r>
            <a:r>
              <a:rPr lang="hu-HU" sz="1800" dirty="0" smtClean="0"/>
              <a:t>vizsgáról;</a:t>
            </a:r>
            <a:endParaRPr lang="hu-HU" sz="1800" dirty="0" smtClean="0"/>
          </a:p>
          <a:p>
            <a:r>
              <a:rPr lang="hu-HU" sz="1800" dirty="0" smtClean="0"/>
              <a:t>Az oktatók saját diákjaikat nem vizsgáztathatják, de más intézményekben láthatnak el vizsgáztatói feladatokat, ami reflexióra készteti a folyamat minden </a:t>
            </a:r>
            <a:r>
              <a:rPr lang="hu-HU" sz="1800" dirty="0" smtClean="0"/>
              <a:t>résztvevőjét;</a:t>
            </a:r>
            <a:endParaRPr lang="hu-HU" sz="1800" dirty="0" smtClean="0"/>
          </a:p>
          <a:p>
            <a:r>
              <a:rPr lang="hu-HU" sz="1800" dirty="0" smtClean="0"/>
              <a:t>Fogalmakról konszenzus alakul ki példa: bemutató portfólió (a tanulási folyamat ideje készül) és vizsga-portfólió (a vizsgára készül a KKK/PK kimeneti követelményeinek bemutatására a vizsgaközpont által meghatározott módon</a:t>
            </a:r>
            <a:r>
              <a:rPr lang="hu-HU" sz="1800" dirty="0" smtClean="0"/>
              <a:t>);</a:t>
            </a:r>
            <a:endParaRPr lang="hu-HU" sz="1800" dirty="0" smtClean="0"/>
          </a:p>
          <a:p>
            <a:r>
              <a:rPr lang="hu-HU" sz="1800" dirty="0" smtClean="0"/>
              <a:t>Az oktatás és a vizsgáztatás támogatja a módszertani megújulást.</a:t>
            </a:r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10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4120197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Módszertani megújulás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Projektalapú oktatás</a:t>
            </a:r>
          </a:p>
          <a:p>
            <a:pPr marL="0" indent="0" algn="r">
              <a:buNone/>
            </a:pPr>
            <a:r>
              <a:rPr lang="hu-HU" dirty="0" smtClean="0">
                <a:solidFill>
                  <a:schemeClr val="accent4">
                    <a:lumMod val="75000"/>
                  </a:schemeClr>
                </a:solidFill>
                <a:latin typeface="Blackadder ITC" panose="04020505051007020D02" pitchFamily="82" charset="0"/>
              </a:rPr>
              <a:t>Elmélet és gyakorlat közelítése	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  <a:latin typeface="Blackadder ITC" panose="04020505051007020D02" pitchFamily="82" charset="0"/>
              </a:rPr>
              <a:t>			Célorientált tervezés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rgbClr val="C00000"/>
                </a:solidFill>
                <a:latin typeface="Blackadder ITC" panose="04020505051007020D02" pitchFamily="82" charset="0"/>
              </a:rPr>
              <a:t>Tanulmányi eredmény alapú tervezés	 </a:t>
            </a:r>
            <a:r>
              <a:rPr lang="hu-HU" dirty="0" smtClean="0">
                <a:solidFill>
                  <a:schemeClr val="bg2">
                    <a:lumMod val="25000"/>
                  </a:schemeClr>
                </a:solidFill>
                <a:latin typeface="Blackadder ITC" panose="04020505051007020D02" pitchFamily="82" charset="0"/>
              </a:rPr>
              <a:t>Oktatói szabadság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>
                    <a:lumMod val="50000"/>
                  </a:schemeClr>
                </a:solidFill>
                <a:latin typeface="Blackadder ITC" panose="04020505051007020D02" pitchFamily="82" charset="0"/>
              </a:rPr>
              <a:t>Bemutató-portfólió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Vizsga-portfólió 		</a:t>
            </a:r>
            <a:r>
              <a:rPr lang="hu-HU" dirty="0" smtClean="0">
                <a:solidFill>
                  <a:srgbClr val="FFC000"/>
                </a:solidFill>
                <a:latin typeface="Blackadder ITC" panose="04020505051007020D02" pitchFamily="82" charset="0"/>
              </a:rPr>
              <a:t>Önreflexió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rgbClr val="C00000"/>
                </a:solidFill>
                <a:latin typeface="Blackadder ITC" panose="04020505051007020D02" pitchFamily="82" charset="0"/>
              </a:rPr>
              <a:t>Reflektív napló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accent1">
                    <a:lumMod val="50000"/>
                  </a:schemeClr>
                </a:solidFill>
                <a:latin typeface="Blackadder ITC" panose="04020505051007020D02" pitchFamily="82" charset="0"/>
              </a:rPr>
              <a:t>Szakmai együttműködések a duális partnerekkel</a:t>
            </a:r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11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Picture 4" descr="https://encrypted-tbn0.gstatic.com/images?q=tbn:ANd9GcT3ojKT5MlArTvW2XeiO2aKDc06bgqvjLMu2w&amp;usqp=C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173" y="4322650"/>
            <a:ext cx="2056501" cy="139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483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37066AAC-3576-4E47-B52D-90884D54144E}"/>
              </a:ext>
            </a:extLst>
          </p:cNvPr>
          <p:cNvSpPr txBox="1"/>
          <p:nvPr/>
        </p:nvSpPr>
        <p:spPr>
          <a:xfrm>
            <a:off x="4229491" y="847725"/>
            <a:ext cx="3889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40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Hasznos linkek</a:t>
            </a:r>
            <a:endParaRPr lang="hu-HU" sz="4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E2A6D37-2178-4880-BB0C-5A7D3995CC53}"/>
              </a:ext>
            </a:extLst>
          </p:cNvPr>
          <p:cNvSpPr txBox="1"/>
          <p:nvPr/>
        </p:nvSpPr>
        <p:spPr>
          <a:xfrm>
            <a:off x="766610" y="2591376"/>
            <a:ext cx="106584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Innovatív Képzéstámogató Központ:</a:t>
            </a:r>
          </a:p>
          <a:p>
            <a:r>
              <a:rPr lang="hu-HU" sz="2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hlinkClick r:id="rId4"/>
              </a:rPr>
              <a:t>https://ikk.hu/</a:t>
            </a:r>
            <a:endParaRPr lang="hu-HU" sz="2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hu-HU" sz="2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hu-HU" sz="2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Nemzeti Akkreditáló Hatóság:</a:t>
            </a:r>
          </a:p>
          <a:p>
            <a:r>
              <a:rPr lang="hu-HU" sz="2800" b="1" dirty="0">
                <a:solidFill>
                  <a:schemeClr val="accent1"/>
                </a:solidFill>
                <a:latin typeface="Arial" panose="020B0604020202020204" pitchFamily="34" charset="0"/>
                <a:hlinkClick r:id="rId5"/>
              </a:rPr>
              <a:t>https://www.nah.gov.hu</a:t>
            </a:r>
            <a:r>
              <a:rPr lang="hu-HU" sz="2800" b="1" dirty="0" smtClean="0">
                <a:solidFill>
                  <a:schemeClr val="accent1"/>
                </a:solidFill>
                <a:latin typeface="Arial" panose="020B0604020202020204" pitchFamily="34" charset="0"/>
                <a:hlinkClick r:id="rId5"/>
              </a:rPr>
              <a:t>/</a:t>
            </a:r>
            <a:endParaRPr lang="hu-HU" sz="2800" b="1" dirty="0" smtClean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endParaRPr lang="hu-HU" sz="2800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hu-HU" sz="2800" b="1" dirty="0" smtClean="0">
                <a:latin typeface="Arial" panose="020B0604020202020204" pitchFamily="34" charset="0"/>
              </a:rPr>
              <a:t>Budapesti Független Vizsgaközpont:</a:t>
            </a:r>
          </a:p>
          <a:p>
            <a:r>
              <a:rPr lang="hu-HU" sz="2800" b="1" dirty="0">
                <a:latin typeface="Arial" panose="020B0604020202020204" pitchFamily="34" charset="0"/>
                <a:hlinkClick r:id="rId6"/>
              </a:rPr>
              <a:t>https://budapestivizsgakozpont.hu</a:t>
            </a:r>
            <a:r>
              <a:rPr lang="hu-HU" sz="2800" b="1" dirty="0" smtClean="0">
                <a:latin typeface="Arial" panose="020B0604020202020204" pitchFamily="34" charset="0"/>
                <a:hlinkClick r:id="rId6"/>
              </a:rPr>
              <a:t>/</a:t>
            </a:r>
            <a:endParaRPr lang="hu-HU" sz="2800" b="1" dirty="0" smtClean="0">
              <a:latin typeface="Arial" panose="020B0604020202020204" pitchFamily="34" charset="0"/>
            </a:endParaRPr>
          </a:p>
          <a:p>
            <a:endParaRPr lang="hu-HU" sz="2800" b="1" dirty="0">
              <a:latin typeface="Arial" panose="020B0604020202020204" pitchFamily="34" charset="0"/>
            </a:endParaRPr>
          </a:p>
          <a:p>
            <a:endParaRPr lang="hu-HU" sz="2800" b="1" dirty="0">
              <a:latin typeface="Arial" panose="020B0604020202020204" pitchFamily="34" charset="0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89083AE-9EEA-4999-8D33-A7FDDE28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12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1AB39FAD-7E52-4571-B8EF-78776859D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1562531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37066AAC-3576-4E47-B52D-90884D54144E}"/>
              </a:ext>
            </a:extLst>
          </p:cNvPr>
          <p:cNvSpPr txBox="1"/>
          <p:nvPr/>
        </p:nvSpPr>
        <p:spPr>
          <a:xfrm>
            <a:off x="4926798" y="1023025"/>
            <a:ext cx="24945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40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Kérdések</a:t>
            </a:r>
            <a:endParaRPr lang="hu-HU" sz="4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7238E26-7D61-4727-97A8-CCDA5F4D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13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6100E3FC-E654-4993-B66A-F986A3B4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343" y="2473234"/>
            <a:ext cx="3009945" cy="343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91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37066AAC-3576-4E47-B52D-90884D54144E}"/>
              </a:ext>
            </a:extLst>
          </p:cNvPr>
          <p:cNvSpPr txBox="1"/>
          <p:nvPr/>
        </p:nvSpPr>
        <p:spPr>
          <a:xfrm>
            <a:off x="3045368" y="2043663"/>
            <a:ext cx="6105194" cy="203105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u-HU" sz="6000" b="1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Vizsgáztatással kapcsolatos kérdéseit várjuk a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u-HU" sz="6000" b="1" i="0" u="none" strike="noStrike" kern="1200" baseline="0" dirty="0" smtClean="0">
                <a:latin typeface="+mj-lt"/>
                <a:ea typeface="+mj-ea"/>
                <a:cs typeface="+mj-cs"/>
                <a:hlinkClick r:id="rId4"/>
              </a:rPr>
              <a:t>vizsgakozpont@bgszc.hu</a:t>
            </a:r>
            <a:r>
              <a:rPr lang="hu-HU" sz="6000" b="1" i="0" u="none" strike="noStrike" kern="1200" dirty="0" smtClean="0">
                <a:latin typeface="+mj-lt"/>
                <a:ea typeface="+mj-ea"/>
                <a:cs typeface="+mj-cs"/>
              </a:rPr>
              <a:t> </a:t>
            </a:r>
            <a:r>
              <a:rPr lang="hu-HU" sz="6000" b="1" i="0" u="none" strike="noStrike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címen.</a:t>
            </a:r>
            <a:endParaRPr lang="en-US" sz="6000" b="0" i="0" u="none" strike="noStrike" kern="1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7EA4BC8-8C4B-42E1-B452-81B977CD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14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D57F5498-6B46-4D67-BCE3-F7DD41DD8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4152126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Változások a vizsgáztatásban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485073"/>
            <a:ext cx="10728960" cy="40538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19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2019. évi LXXX. törvény a szakképzésről és a 12/2020. (II. 7.) Kormányrendelet a szakképzésről szóló törvény végrehajtásáról</a:t>
            </a:r>
            <a:endParaRPr lang="hu-HU" sz="19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hu-HU" sz="1900" b="1" i="0" u="sng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Jelentős változás a vizsgáztatásban:</a:t>
            </a:r>
            <a:endParaRPr lang="hu-HU" sz="1900" b="0" i="0" u="sng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600" b="1" dirty="0" smtClean="0">
                <a:solidFill>
                  <a:srgbClr val="000000"/>
                </a:solidFill>
              </a:rPr>
              <a:t> 2025 december 31. után szakmai és képesítő vizsgák kizárólag akkreditált vizsgaközpontokban történhetnek.</a:t>
            </a:r>
          </a:p>
          <a:p>
            <a:r>
              <a:rPr lang="hu-HU" sz="1600" b="1" dirty="0" smtClean="0">
                <a:solidFill>
                  <a:srgbClr val="000000"/>
                </a:solidFill>
              </a:rPr>
              <a:t>A vizsgaközpontok akkreditációját a Nemzeti Akkreditáló hatóság végzi az </a:t>
            </a:r>
            <a:r>
              <a:rPr lang="hu-HU" sz="1600" dirty="0"/>
              <a:t>MSZ EN ISO/IEC 17024-es szabványnak </a:t>
            </a:r>
            <a:r>
              <a:rPr lang="hu-HU" sz="1600" dirty="0" smtClean="0"/>
              <a:t>megfelelően, azaz a vizsgaközpontoknak teljeskörű </a:t>
            </a:r>
            <a:r>
              <a:rPr lang="hu-HU" sz="1600" dirty="0"/>
              <a:t>minőségirányítási rendszerrel </a:t>
            </a:r>
            <a:r>
              <a:rPr lang="hu-HU" sz="1600" dirty="0" smtClean="0"/>
              <a:t>kell rendelkezniük.</a:t>
            </a:r>
          </a:p>
          <a:p>
            <a:r>
              <a:rPr lang="hu-HU" sz="1600" b="1" dirty="0" smtClean="0"/>
              <a:t>Az akkreditáció képzési területeken történik</a:t>
            </a:r>
            <a:r>
              <a:rPr lang="hu-HU" sz="1600" dirty="0" smtClean="0"/>
              <a:t> a KEOR besorolásnak megfelelően. KEOR: képzési területek egységes, nemzetközi osztályozási rendszere (KSH).</a:t>
            </a:r>
          </a:p>
          <a:p>
            <a:r>
              <a:rPr lang="hu-HU" sz="1600" b="1" dirty="0" smtClean="0">
                <a:solidFill>
                  <a:schemeClr val="bg2">
                    <a:lumMod val="25000"/>
                  </a:schemeClr>
                </a:solidFill>
              </a:rPr>
              <a:t>A vizsgaközpontok felelősek </a:t>
            </a:r>
            <a:r>
              <a:rPr lang="hu-HU" sz="1600" dirty="0" smtClean="0"/>
              <a:t>a szakmai és képesítő vizsgák megszervezéséért, lebonyolításáért, a projektfeladatok/írásbeli feladatok fejlesztéséért (vizsgabizottsági tagok felkészítése kivéve a vizsgafelügyelőket, felkérése, vizsgahelyszínekkel együttműködési megállapodások kötése, vizsgák teljeskörű adminisztrációja a jelentkezéstől a bizonyítvány kiosztásáig, projektfeladatok/írásbeli feladatok és ezek értékelő lapjainak elkészítéséért, a vizsgák elemzéséért).</a:t>
            </a:r>
          </a:p>
          <a:p>
            <a:endParaRPr lang="hu-HU" sz="1600" dirty="0" smtClean="0"/>
          </a:p>
          <a:p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8B3D059-3764-4BC5-BCB5-E297F779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8C5D066-BF50-48C3-A3D8-256BB75DE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49"/>
            <a:ext cx="2743200" cy="365125"/>
          </a:xfrm>
        </p:spPr>
        <p:txBody>
          <a:bodyPr/>
          <a:lstStyle/>
          <a:p>
            <a:fld id="{C8417DE8-63FC-44DC-BB19-E98FD9DF9482}" type="slidenum">
              <a:rPr lang="hu-HU" i="1" smtClean="0"/>
              <a:t>2</a:t>
            </a:fld>
            <a:endParaRPr lang="hu-HU" sz="1400" i="1" dirty="0"/>
          </a:p>
        </p:txBody>
      </p:sp>
    </p:spTree>
    <p:extLst>
      <p:ext uri="{BB962C8B-B14F-4D97-AF65-F5344CB8AC3E}">
        <p14:creationId xmlns:p14="http://schemas.microsoft.com/office/powerpoint/2010/main" val="1671135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Változások 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vizsgaközpontok</a:t>
            </a:r>
            <a:r>
              <a:rPr lang="hu-HU" sz="1800" b="1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a vizsgákat az érvényben lévő Képzési és kimeneti követelményeknek (KKK-szakma) és a Programkövetelményeknek (PK- szakképesítés) megfelelően szervezik meg.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KKK-k és a PK-k tanulási eredményeket fogalmaznak meg, kialakításukban a szakértők munkáját az Ágazati Készségtanácsok támogatták.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szakmai vizsgák egy interaktív vizsgatevékenységből és projektfeladat(ok)</a:t>
            </a:r>
            <a:r>
              <a:rPr lang="hu-HU" sz="1800" b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ból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állnak, melyek a tanulási eredmények (tudáselemek összetettsége, önállóság-felelősség foka, attitűdök) elérését mérik.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képesítő vizsgák általában egy írásbeli vizsgarészből és projektfeladatokból állnak. </a:t>
            </a: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3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304354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E2CFFB6D-9578-46C8-9CBE-0147612C2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56" y="714186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Átmeneti időszak 2025. december 31-ig</a:t>
            </a:r>
            <a:endParaRPr lang="hu-HU" sz="40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4CCEE5-7C48-4290-8F17-56EE05DC6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80716"/>
            <a:ext cx="9833548" cy="37184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Szakmai vizsgák terén az iskolák számítanak akkreditált vizsgaközpontnak.</a:t>
            </a:r>
          </a:p>
          <a:p>
            <a:r>
              <a:rPr lang="hu-H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Szakképesítések terén az Innovatív Képzéstámogató Központ bonyolítja a vizsgákat, honlapjukon közvetlen jelentkezéssel. </a:t>
            </a:r>
          </a:p>
          <a:p>
            <a:r>
              <a:rPr lang="hu-HU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A vizsgaközpontok ideiglenes akkreditációjuk birtokában vizsgáztathatnak, egy próba-vizsga ellenőrzése után kapják meg a végleges akkreditációt KEOR területenként.</a:t>
            </a:r>
            <a:endParaRPr lang="hu-HU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hu-HU" sz="2000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BEC74CB-FAE5-402B-A962-1C453693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4</a:t>
            </a:fld>
            <a:endParaRPr lang="hu-HU" dirty="0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435E23D9-3C9B-4EE0-A5BD-042104B3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Tartalom helye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675" y="4762238"/>
            <a:ext cx="2725781" cy="114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29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Változások a vizsgázók szempontjából 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vizsgabizottság tagjai függetlenek a képzőktől!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Nem a képzők, oktatók készítik a projektek (gyakorlati) feladatait, hanem a vizsgaközpontok.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Nem biztos, hogy a saját iskolájában, képzőhelyén vizsgázik.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Szakmai vizsga három alkalommal lesz egy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évben, képesítő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vizsga bármikor szervezhető.</a:t>
            </a:r>
          </a:p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Csoportos és egyéni jelentkezések az elektronikus felületen belül (E-Kréta vizsgamodul) bármelyik vizsgaközpontban lehetséges az egész ország területén.</a:t>
            </a:r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5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Picture 2" descr="https://encrypted-tbn0.gstatic.com/images?q=tbn:ANd9GcRPSHewrvX_9YCwWYZKnKOT4jBA7SaGAfiXRA&amp;usqp=C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463" y="4842340"/>
            <a:ext cx="2690132" cy="134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55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Hogyan működnek a vizsgaközpontok? 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Bárki alapíthat vizsgaközpontot, aki a követelményeknek megfelel:</a:t>
            </a: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Megfelel a NAH előírásainak/szabványnak (személytanúsítási követelmények) azaz rendelkezik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Minőségirányítási rendszerrel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Szakértői adatbázissal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Vizsgalebonyolítási együttműködési megállapodásokkal</a:t>
            </a: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Megfelel a tanúsítási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rendszerkövetelményeknek;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Legalább három hónapja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működik;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Rendelkezik a rendszerkövetelmények használatát lehetővé tevő miniszteri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okirattal;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Képes a pártatlan, professzionális,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mindenki számára egyenlő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vizsgáztatás feltételeit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biztosítani.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6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25857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Hogyan működnek a vizsgaközpontok? 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Közös informatikai rendszerrel – E-Kréta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vizsgamodul;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Az IKK ajánlásokat fogalmaz meg a 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működésre;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Együttműködve a vizsgáztatókkal (mérő, értékelő, kamarai vizsgafelügyelő, feladatfejlesztőkkel, feladatokat ellenőrző szakértőkkel, próbavizsgák helyszíneivel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);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Együttműködve a vizsgahelyszínekkel (szakképző intézményekkel, felnőttképzőkkel, duális képzőkkel, vállalkozásokkal, felsőoktatási intézményekkel, sportegyesületekkel, speciális létesítményekkel</a:t>
            </a: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).</a:t>
            </a: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7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Picture 8" descr="https://resultstraining.hu/pic/cultural-awarene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841" y="4641398"/>
            <a:ext cx="3542695" cy="1280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09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A vizsgák jelentősége az új szakképzésben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Milyen kritériumoknak kell megfelelniük a vizsgáknak?</a:t>
            </a:r>
          </a:p>
          <a:p>
            <a:pPr marL="0" indent="0">
              <a:buNone/>
            </a:pPr>
            <a:r>
              <a:rPr lang="hu-HU" sz="1800" b="1" dirty="0"/>
              <a:t>Objektivitás: </a:t>
            </a:r>
            <a:r>
              <a:rPr lang="hu-HU" sz="1800" dirty="0"/>
              <a:t>A mérés eredménye független a mérést végző személyétől</a:t>
            </a:r>
          </a:p>
          <a:p>
            <a:pPr marL="0" indent="0">
              <a:buNone/>
            </a:pPr>
            <a:r>
              <a:rPr lang="hu-HU" sz="1800" b="1" dirty="0"/>
              <a:t>Validitás: </a:t>
            </a:r>
            <a:r>
              <a:rPr lang="hu-HU" sz="1800" dirty="0"/>
              <a:t>A feladat valóban azt méri, aminek a mérésére kidolgozták.</a:t>
            </a:r>
          </a:p>
          <a:p>
            <a:pPr marL="0" indent="0">
              <a:buNone/>
            </a:pPr>
            <a:r>
              <a:rPr lang="hu-HU" sz="1800" b="1" dirty="0"/>
              <a:t>Megbízhatóság (</a:t>
            </a:r>
            <a:r>
              <a:rPr lang="hu-HU" sz="1800" b="1" dirty="0" err="1"/>
              <a:t>reliabilitás</a:t>
            </a:r>
            <a:r>
              <a:rPr lang="hu-HU" sz="1800" b="1" dirty="0"/>
              <a:t>): </a:t>
            </a:r>
            <a:r>
              <a:rPr lang="hu-HU" sz="1800" dirty="0"/>
              <a:t>Ha egy adott dolgot többféleképpen mérünk, akkor az eredménynek ugyanannak kell lennie mindegyik esetben. </a:t>
            </a:r>
          </a:p>
          <a:p>
            <a:pPr marL="0" indent="0">
              <a:buNone/>
            </a:pPr>
            <a:r>
              <a:rPr lang="hu-HU" sz="1800" b="1" dirty="0"/>
              <a:t>Kritériumorientált</a:t>
            </a:r>
            <a:r>
              <a:rPr lang="hu-HU" sz="1800" dirty="0"/>
              <a:t> értékelés.</a:t>
            </a:r>
          </a:p>
          <a:p>
            <a:pPr marL="0" indent="0">
              <a:buNone/>
            </a:pPr>
            <a:r>
              <a:rPr lang="hu-HU" sz="1800" dirty="0"/>
              <a:t>A vizsgafejlesztés folyamatának </a:t>
            </a:r>
            <a:r>
              <a:rPr lang="hu-HU" sz="1800" b="1" dirty="0"/>
              <a:t>többszereplősnek</a:t>
            </a:r>
            <a:r>
              <a:rPr lang="hu-HU" sz="1800" dirty="0"/>
              <a:t> kell lennie és lehetőséget kell adni az előzetes </a:t>
            </a:r>
            <a:r>
              <a:rPr lang="hu-HU" sz="1800" dirty="0" smtClean="0"/>
              <a:t>kipróbálásra.</a:t>
            </a:r>
            <a:endParaRPr lang="hu-HU" sz="1800" dirty="0"/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8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Picture 6" descr="https://encrypted-tbn0.gstatic.com/images?q=tbn:ANd9GcQ3PtTHuTlWo2hRHE6JW47fravJ_BVZ6q4gFQ&amp;usqp=C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255" y="5108520"/>
            <a:ext cx="1828345" cy="10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730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1ECE6E8-B2CA-44A8-963F-14DCD052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hu-HU" sz="4000" b="1" dirty="0" smtClean="0">
                <a:solidFill>
                  <a:srgbClr val="FFFFFF"/>
                </a:solidFill>
                <a:latin typeface="Arial" panose="020B0604020202020204" pitchFamily="34" charset="0"/>
              </a:rPr>
              <a:t>A vizsgák jelentősége az új szakképzésben</a:t>
            </a:r>
            <a: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  <a:t/>
            </a:r>
            <a:br>
              <a:rPr lang="hu-HU" sz="40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C6E9D1-375F-4866-84CA-722D8884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9375"/>
            <a:ext cx="9833548" cy="37330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Ha jó működik majd az új vizsgarendszer, akkor érvényesül </a:t>
            </a:r>
            <a:endParaRPr lang="hu-HU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sz="1800" dirty="0" smtClean="0"/>
              <a:t> a </a:t>
            </a:r>
            <a:r>
              <a:rPr lang="hu-HU" sz="1800" dirty="0"/>
              <a:t>(pozitív) washback/</a:t>
            </a:r>
            <a:r>
              <a:rPr lang="hu-HU" sz="1800" dirty="0" err="1"/>
              <a:t>impact</a:t>
            </a:r>
            <a:r>
              <a:rPr lang="hu-HU" sz="1800" dirty="0"/>
              <a:t> </a:t>
            </a:r>
            <a:r>
              <a:rPr lang="hu-HU" sz="1800" dirty="0" smtClean="0"/>
              <a:t>hatás, ami visszahat</a:t>
            </a:r>
          </a:p>
          <a:p>
            <a:r>
              <a:rPr lang="hu-HU" sz="1800" dirty="0" smtClean="0"/>
              <a:t>az </a:t>
            </a:r>
            <a:r>
              <a:rPr lang="hu-HU" sz="1800" dirty="0"/>
              <a:t>oktatási rendszerre</a:t>
            </a:r>
          </a:p>
          <a:p>
            <a:r>
              <a:rPr lang="hu-HU" sz="1800" dirty="0" smtClean="0"/>
              <a:t>a </a:t>
            </a:r>
            <a:r>
              <a:rPr lang="hu-HU" sz="1800" dirty="0"/>
              <a:t>tanulási folyamatra </a:t>
            </a:r>
          </a:p>
          <a:p>
            <a:r>
              <a:rPr lang="hu-HU" sz="1800" dirty="0" smtClean="0"/>
              <a:t> </a:t>
            </a:r>
            <a:r>
              <a:rPr lang="hu-HU" sz="1800" dirty="0"/>
              <a:t>folyamatban résztvevőkre </a:t>
            </a:r>
            <a:r>
              <a:rPr lang="hu-HU" sz="1800" dirty="0" smtClean="0"/>
              <a:t>(oktatók, feladatkészítő/elemző</a:t>
            </a:r>
            <a:r>
              <a:rPr lang="hu-HU" sz="1800" dirty="0"/>
              <a:t>, vizsgáztatók, vizsgázók</a:t>
            </a:r>
            <a:r>
              <a:rPr lang="hu-HU" sz="1800" dirty="0" smtClean="0"/>
              <a:t>).</a:t>
            </a:r>
            <a:endParaRPr lang="hu-HU" sz="1800" dirty="0"/>
          </a:p>
          <a:p>
            <a:pPr marL="0" indent="0">
              <a:buNone/>
            </a:pPr>
            <a:r>
              <a:rPr lang="hu-HU" sz="1800" dirty="0" smtClean="0"/>
              <a:t>A vizsgáztatás komplex </a:t>
            </a:r>
            <a:r>
              <a:rPr lang="hu-HU" sz="1800" dirty="0"/>
              <a:t>folyamat, mert hatással van a környezetre több szempontból: milyen lesz a fogadtatása a gazdaság szereplői körében, nyilvánvaló lesz-e a különbség a régi vizsgákhoz képest, szemlélete segíti-e az innovációt, rang lesz-e a vizsgafejlesztésben való részvétel stb. </a:t>
            </a:r>
          </a:p>
          <a:p>
            <a:pPr marL="0" indent="0">
              <a:buNone/>
            </a:pPr>
            <a:endParaRPr lang="hu-HU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1600" b="1" dirty="0">
              <a:solidFill>
                <a:srgbClr val="000000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18D3B6-AE38-467A-BFDC-712FA2DB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17DE8-63FC-44DC-BB19-E98FD9DF9482}" type="slidenum">
              <a:rPr lang="hu-HU" smtClean="0"/>
              <a:t>9</a:t>
            </a:fld>
            <a:endParaRPr lang="hu-HU"/>
          </a:p>
        </p:txBody>
      </p:sp>
      <p:sp>
        <p:nvSpPr>
          <p:cNvPr id="9" name="Élőláb helye 3">
            <a:extLst>
              <a:ext uri="{FF2B5EF4-FFF2-40B4-BE49-F238E27FC236}">
                <a16:creationId xmlns:a16="http://schemas.microsoft.com/office/drawing/2014/main" id="{BDA08863-C68F-4577-8F15-EDFD8381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520" y="6267132"/>
            <a:ext cx="4114800" cy="365125"/>
          </a:xfrm>
        </p:spPr>
        <p:txBody>
          <a:bodyPr/>
          <a:lstStyle/>
          <a:p>
            <a:pPr algn="l"/>
            <a:r>
              <a:rPr lang="hu-HU" i="1" dirty="0"/>
              <a:t>Kodolányi János Egyetem - Szakképzési webinárium </a:t>
            </a:r>
            <a:r>
              <a:rPr lang="hu-HU" i="1" dirty="0" smtClean="0"/>
              <a:t>3.</a:t>
            </a:r>
            <a:endParaRPr lang="hu-HU" i="1" dirty="0"/>
          </a:p>
        </p:txBody>
      </p:sp>
      <p:pic>
        <p:nvPicPr>
          <p:cNvPr id="11" name="Picture 2" descr="https://www.nkp.hu/tankonyv/tortenelem_6/img/minden/TARSAS.png?max_width=2048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2586" y="2619540"/>
            <a:ext cx="1799227" cy="198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182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</TotalTime>
  <Words>891</Words>
  <Application>Microsoft Office PowerPoint</Application>
  <PresentationFormat>Szélesvásznú</PresentationFormat>
  <Paragraphs>113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0" baseType="lpstr">
      <vt:lpstr>Arial</vt:lpstr>
      <vt:lpstr>Blackadder ITC</vt:lpstr>
      <vt:lpstr>Calibri</vt:lpstr>
      <vt:lpstr>Calibri Light</vt:lpstr>
      <vt:lpstr>Wingdings</vt:lpstr>
      <vt:lpstr>Office-téma</vt:lpstr>
      <vt:lpstr>Szakképzési webinárium KJE: Vizsgáztatás az új szakképzési rendszerben</vt:lpstr>
      <vt:lpstr> Változások a vizsgáztatásban </vt:lpstr>
      <vt:lpstr> Változások  </vt:lpstr>
      <vt:lpstr>Átmeneti időszak 2025. december 31-ig</vt:lpstr>
      <vt:lpstr> Változások a vizsgázók szempontjából  </vt:lpstr>
      <vt:lpstr> Hogyan működnek a vizsgaközpontok?  </vt:lpstr>
      <vt:lpstr> Hogyan működnek a vizsgaközpontok?  </vt:lpstr>
      <vt:lpstr> A vizsgák jelentősége az új szakképzésben </vt:lpstr>
      <vt:lpstr> A vizsgák jelentősége az új szakképzésben </vt:lpstr>
      <vt:lpstr> Az oktatás és a vizsgáztatás viszonya </vt:lpstr>
      <vt:lpstr> Módszertani megújulás 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Szakképzési webinárium: 1. Bevezetés, az új szakképzési rendszer felépítése</dc:title>
  <dc:creator>Ábrahám Norbert</dc:creator>
  <cp:lastModifiedBy>User</cp:lastModifiedBy>
  <cp:revision>90</cp:revision>
  <dcterms:created xsi:type="dcterms:W3CDTF">2021-04-07T17:33:24Z</dcterms:created>
  <dcterms:modified xsi:type="dcterms:W3CDTF">2021-04-22T15:29:19Z</dcterms:modified>
</cp:coreProperties>
</file>