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7003B-248D-494C-B5DD-76919AD25719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4A87F-8C95-42B5-853F-1712101C78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4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/>
              <a:t>Igazítsa az első dián a táblázatot a dia bal sarkától  vízszintesen 1,93 cm-re, függőlegesen pedig a bal felső saroktól 8,8 cm-re.</a:t>
            </a:r>
          </a:p>
          <a:p>
            <a:pPr marL="228600" indent="-228600">
              <a:buAutoNum type="arabicPeriod"/>
            </a:pPr>
            <a:r>
              <a:rPr lang="hu-HU" dirty="0"/>
              <a:t>Tegyen hivatkozásokat az évszámokra, amely az adott év tortáját ábrázoló diára mutat. </a:t>
            </a:r>
          </a:p>
          <a:p>
            <a:pPr marL="228600" indent="-228600">
              <a:buAutoNum type="arabicPeriod"/>
            </a:pPr>
            <a:r>
              <a:rPr lang="hu-HU" dirty="0"/>
              <a:t>Tegyen hivatkozást a „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 Cukrász Iparosok Országos Ipartestülete” szövegre mely a https://www.cukraszat.net/ oldalra mutat.</a:t>
            </a:r>
            <a:endParaRPr lang="hu-HU" dirty="0"/>
          </a:p>
          <a:p>
            <a:pPr marL="228600" indent="-228600">
              <a:buAutoNum type="arabicPeriod"/>
            </a:pPr>
            <a:r>
              <a:rPr lang="hu-HU" dirty="0"/>
              <a:t>Minden diára –kivéve az elsőt- helyezzen el egy vissza felé mutató nyilat az Ikonok közül. Érje el, hogy ha erre a nyílra rákattintunk akkor vissza ugorjon az első diára a vetítés. Abban az esetben, ha nem kattintunk a vetítés 10 másodperc után lépjen tovább a következő évi nyertes tortára. </a:t>
            </a:r>
          </a:p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A87F-8C95-42B5-853F-1712101C780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69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4F613-B20E-4575-929A-24AF6DCF7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D26A6B0-A272-4D9B-BCE5-CAB0311E1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43B1FC-4CA5-4F78-A724-A25E0CA1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557A2F-0BE4-4343-832D-3250EFFE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0FF5CE-C3E5-4531-AAF3-176F605A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4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9237B-BCAD-4739-83B7-6FA4BE47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ADF6316-8678-43A2-9F53-DC23840B1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7EAF0E-6031-4A57-838D-284DD068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F97AE9-1128-4EA3-8C4C-49E66440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089F62-0FB2-462F-808E-1E65D98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13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48C3483-9073-45E3-84CF-2D84E512C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1322348-D475-488F-B829-83CA0BE02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1FCC1-72D2-4071-AAE8-2CC8D121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6C1B23-F5B8-48F8-BAEC-B1D9EB9B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AC07C7-66B7-4E29-BB2F-F09C6827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36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02A3E2-1B43-4EB8-86E3-3CFA31E1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E83797-8B97-4C44-B9F2-A9FD3C271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3E0D2D-04E1-44F5-AA7C-E2E1ED3C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02B10E-6A23-48E2-A347-CE899AB8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F3DF73-3874-452C-891A-57888475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6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423714-23C0-47C2-8B4E-37F09FD1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BDB0B6-7312-4864-A5AF-3A53AF10E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2F03E3-33BF-43DD-A1C0-BC9B6E42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1199F9-4A91-416A-B0EF-65E53FD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37A776-8D5E-4452-ABDC-86CFA2C7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09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56F31E-3A25-43B3-9C0B-E9F03C9F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FC8DAD-0CF9-402C-9BE9-6B5713752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DACDB52-C8EC-4D16-8BEC-D40E4ABF5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FE9AAB-BDC1-43AC-8B2E-81CA5387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10E8FE-08E4-483B-A712-4B05CD24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A870EC-E0E0-4037-B38A-F47799C1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7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7FF30A-F6BF-405C-8A01-1892BCC9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C4C872-652D-4FB4-BC97-3A0B5E793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893856-0414-4A49-B223-0F9B19DC9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F70B7B7-CAC8-47DA-A215-8481C5E68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D288C24-F56C-4A92-8144-0BF61B31F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1E27782-BE2B-4FC3-87B6-AE77730B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F261C3E-6078-4D30-A061-FF320679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CA3686F-FC55-4DF4-AE51-C403991E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1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8D29E-CBDD-4ADC-92BD-CB666ADC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F464A52-9E8B-4F82-816D-D425143E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EAD37C-8694-4486-A176-C7336AFA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8C4B861-0134-4472-B17C-3CC2D892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60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A70B22A-219C-45DA-AC1E-B12FA338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11D9FE5-028B-4967-AFBE-75831E4F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E91647-9221-4B8F-8D0C-079930C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16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9895C7-379E-4A5A-AA40-59251BA1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2D6587-1A34-460B-8FC0-DDF493DA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4CD0BE-008D-4DDB-AFE5-B13B0856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30B724-7A42-41E9-A14F-3EC51DC4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0990E6-EF41-4E3A-85DC-22AE2E42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18E8889-10EC-413E-81FF-A83B1C40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532A91-0D05-4E87-960E-4445D2A9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A100B41-0DBC-40F6-9056-C733122AA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1A1819F-8212-4401-95BB-23094ACB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094C7E4-2C3A-4C26-AFF4-0A452A0C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8ADD16-D484-4B7D-915C-B98CCD9C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7F6C81-E117-42B7-86A4-5BF09F6A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3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4C2266D-A02E-4343-B257-C421A8D1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57AD22-6BA8-47A9-9BC9-9BB60BB4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066546-15E1-443A-B80B-0B038CF0A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AF50-0569-46C4-9045-90EB8A1CCBA2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F0CBFB-2798-4DC7-8C2B-A4696A3F0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288A50-FCA6-4DE1-8ADE-B80086B91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F9CB-CD5E-4A76-96E6-CE942FDD6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2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0DF1C4-26D2-4792-A627-06A663E9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Az év tortái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005E8344-A58C-4D1A-9855-B6BBD7E9B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59971"/>
              </p:ext>
            </p:extLst>
          </p:nvPr>
        </p:nvGraphicFramePr>
        <p:xfrm>
          <a:off x="232173" y="4460646"/>
          <a:ext cx="1080000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411975024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33698228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0998750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3159803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14086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7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49869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hu-HU" sz="3600" i="1" dirty="0">
                          <a:solidFill>
                            <a:srgbClr val="FF3399"/>
                          </a:solidFill>
                          <a:latin typeface="Bodoni MT Black" panose="02070A03080606020203" pitchFamily="18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337329"/>
                  </a:ext>
                </a:extLst>
              </a:tr>
            </a:tbl>
          </a:graphicData>
        </a:graphic>
      </p:graphicFrame>
      <p:pic>
        <p:nvPicPr>
          <p:cNvPr id="1030" name="Picture 6" descr="Képtalálat a következőre: „torta”">
            <a:extLst>
              <a:ext uri="{FF2B5EF4-FFF2-40B4-BE49-F238E27FC236}">
                <a16:creationId xmlns:a16="http://schemas.microsoft.com/office/drawing/2014/main" id="{3C8BD0ED-9F90-4976-8117-E5B250C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55" y="365125"/>
            <a:ext cx="4210579" cy="23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E7BC758-8A4C-4AD6-AD55-AF5C09009D4C}"/>
              </a:ext>
            </a:extLst>
          </p:cNvPr>
          <p:cNvSpPr txBox="1"/>
          <p:nvPr/>
        </p:nvSpPr>
        <p:spPr>
          <a:xfrm>
            <a:off x="3766163" y="6380886"/>
            <a:ext cx="465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Magyar Cukrász Iparosok Országos Ipartestülete</a:t>
            </a:r>
          </a:p>
        </p:txBody>
      </p:sp>
    </p:spTree>
    <p:extLst>
      <p:ext uri="{BB962C8B-B14F-4D97-AF65-F5344CB8AC3E}">
        <p14:creationId xmlns:p14="http://schemas.microsoft.com/office/powerpoint/2010/main" val="324829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326A9-FF83-4350-A570-26D1FF2F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2015: </a:t>
            </a:r>
            <a:r>
              <a:rPr lang="hu-HU" b="1" dirty="0" err="1"/>
              <a:t>Pannonhalmi</a:t>
            </a:r>
            <a:r>
              <a:rPr lang="hu-HU" b="1" dirty="0"/>
              <a:t> sárgabarack-pálinkás karamelltorta –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23B4FE-2AD2-47C3-89AC-5226658D3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2232554"/>
            <a:ext cx="63415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G&amp;D Kézműves Cukrászat, Salgótarján</a:t>
            </a: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/>
              <a:t>A mandulás, karamellás alaphoz csokoládés krémet kevernek. Sárgabarack pálinkás szirup és sárgabarackkrém kerül a finom tésztára, amit könnyű karamell </a:t>
            </a:r>
            <a:r>
              <a:rPr lang="hu-HU" dirty="0" err="1"/>
              <a:t>mousse</a:t>
            </a:r>
            <a:r>
              <a:rPr lang="hu-HU" dirty="0"/>
              <a:t> borít. A </a:t>
            </a:r>
            <a:r>
              <a:rPr lang="hu-HU" dirty="0" err="1"/>
              <a:t>Pannonhalmi</a:t>
            </a:r>
            <a:r>
              <a:rPr lang="hu-HU" dirty="0"/>
              <a:t> sárgabarack pálinkás karamelltorta tetejét vékony karamellréteg borítja. </a:t>
            </a:r>
          </a:p>
        </p:txBody>
      </p:sp>
      <p:pic>
        <p:nvPicPr>
          <p:cNvPr id="10242" name="Picture 2" descr="Ország tortája 2015.">
            <a:extLst>
              <a:ext uri="{FF2B5EF4-FFF2-40B4-BE49-F238E27FC236}">
                <a16:creationId xmlns:a16="http://schemas.microsoft.com/office/drawing/2014/main" id="{EEE3E062-8674-4E3F-BFEE-A9D47D44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3" y="2232554"/>
            <a:ext cx="4984045" cy="32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3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F96F5C-EE77-4AF8-AE1B-BE31D4C0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2016: Őrség Zöld Aranya 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0E34CC-719D-4F6B-8967-6AE47981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54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G&amp;D Kézműves Cukrászat, Salgótarján</a:t>
            </a: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/>
              <a:t>A tökmagolajjal és mandulaliszttel készült tészta csodálatos ízkombinációt alkot a málnazselével, a fehér csokoládés </a:t>
            </a:r>
            <a:r>
              <a:rPr lang="hu-HU" dirty="0" err="1"/>
              <a:t>ganache-sal</a:t>
            </a:r>
            <a:r>
              <a:rPr lang="hu-HU" dirty="0"/>
              <a:t>, és a hántolt ostya és tökmagpraliné felhasználásával kialakított ropogós réteggel.</a:t>
            </a:r>
          </a:p>
        </p:txBody>
      </p:sp>
      <p:pic>
        <p:nvPicPr>
          <p:cNvPr id="11266" name="Picture 2" descr="Ország tortája 2016 (fotó: ">
            <a:extLst>
              <a:ext uri="{FF2B5EF4-FFF2-40B4-BE49-F238E27FC236}">
                <a16:creationId xmlns:a16="http://schemas.microsoft.com/office/drawing/2014/main" id="{89A80BBB-C9D8-49EB-95F5-CC8F5BD4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64265"/>
            <a:ext cx="4284133" cy="30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3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CAEE5D-E8F4-47C8-95CD-98570417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2017</a:t>
            </a:r>
            <a:r>
              <a:rPr lang="hu-HU" b="1" dirty="0"/>
              <a:t>:</a:t>
            </a:r>
            <a:r>
              <a:rPr lang="it-IT" b="1" dirty="0"/>
              <a:t> Balatoni Habos Mogyoró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670A4A-A571-401A-99A3-42C3604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1690688"/>
            <a:ext cx="6849533" cy="4761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>
                <a:solidFill>
                  <a:srgbClr val="FF0000"/>
                </a:solidFill>
              </a:rPr>
              <a:t>Vaslóczki</a:t>
            </a:r>
            <a:r>
              <a:rPr lang="hu-HU" b="1" dirty="0">
                <a:solidFill>
                  <a:srgbClr val="FF0000"/>
                </a:solidFill>
              </a:rPr>
              <a:t> Orsolya, budapesti </a:t>
            </a:r>
            <a:r>
              <a:rPr lang="hu-HU" dirty="0"/>
              <a:t>cukrász alkotása</a:t>
            </a:r>
          </a:p>
          <a:p>
            <a:pPr marL="0" indent="0">
              <a:buNone/>
            </a:pPr>
            <a:r>
              <a:rPr lang="hu-HU" dirty="0"/>
              <a:t>Mogyorós habtészta alapú, melyen mogyorós </a:t>
            </a:r>
            <a:r>
              <a:rPr lang="hu-HU" dirty="0" err="1"/>
              <a:t>roppanós</a:t>
            </a:r>
            <a:r>
              <a:rPr lang="hu-HU" dirty="0"/>
              <a:t> réteg, fekete ribiszke zselé, tejcsokoládés karamell, mogyoró hab rétegződik, és mogyoróolajos áthúzóval lett bevonva. A „Balatoni” jelző, a dél-balatoni régió jellegzetes és ízletes csonthéjas gyümölcsére, a mogyoróra hívja fel a figyelmet, a régióban jelenleg is találhatók remek zamatú gyümölcsöt termő ültetvények. A nyertes torta készítője is dél-balatoni termelőtől származó mogyoróolajat használt a tortához.</a:t>
            </a:r>
          </a:p>
        </p:txBody>
      </p:sp>
      <p:pic>
        <p:nvPicPr>
          <p:cNvPr id="12290" name="Picture 2" descr="OT vetts 2017 honlapra">
            <a:extLst>
              <a:ext uri="{FF2B5EF4-FFF2-40B4-BE49-F238E27FC236}">
                <a16:creationId xmlns:a16="http://schemas.microsoft.com/office/drawing/2014/main" id="{D59C4B14-A449-4699-B6C8-A3DDF7576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72" y="2235199"/>
            <a:ext cx="4334228" cy="32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C74D48-434D-4698-AEEE-89B1F3CC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2007: Madártejtorta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34ED95-4651-4427-9184-885540E7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4207933" cy="338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első ország tortáját a budapesti </a:t>
            </a:r>
            <a:r>
              <a:rPr lang="hu-HU" b="1" dirty="0" err="1">
                <a:solidFill>
                  <a:srgbClr val="FF0000"/>
                </a:solidFill>
              </a:rPr>
              <a:t>Zila</a:t>
            </a:r>
            <a:r>
              <a:rPr lang="hu-HU" b="1" dirty="0">
                <a:solidFill>
                  <a:srgbClr val="FF0000"/>
                </a:solidFill>
              </a:rPr>
              <a:t> Kávéház </a:t>
            </a:r>
            <a:r>
              <a:rPr lang="hu-HU" dirty="0"/>
              <a:t>cukrászai készítették. A Madártejtorta lágy piskótájára mennyei krémet simítanak, tojáshabbal, gyümölcsökkel díszítik.</a:t>
            </a:r>
          </a:p>
        </p:txBody>
      </p:sp>
      <p:pic>
        <p:nvPicPr>
          <p:cNvPr id="2050" name="Picture 2" descr="Ország tortája 2007. - fotó: Vidék íze">
            <a:extLst>
              <a:ext uri="{FF2B5EF4-FFF2-40B4-BE49-F238E27FC236}">
                <a16:creationId xmlns:a16="http://schemas.microsoft.com/office/drawing/2014/main" id="{1CC076E6-4363-4F6B-9F8D-C4C5B6C7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3" y="1992048"/>
            <a:ext cx="5376333" cy="352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ED10A4-6DC9-4A84-99BF-DCB3254C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2008: Szatmári szilvatorta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DBF09F-8DF6-498A-A5F3-8E132CBC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23933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ország tortája második versenyét is </a:t>
            </a:r>
            <a:r>
              <a:rPr lang="hu-HU" b="1" dirty="0">
                <a:solidFill>
                  <a:srgbClr val="FF0000"/>
                </a:solidFill>
              </a:rPr>
              <a:t>a </a:t>
            </a:r>
            <a:r>
              <a:rPr lang="hu-HU" b="1" dirty="0" err="1">
                <a:solidFill>
                  <a:srgbClr val="FF0000"/>
                </a:solidFill>
              </a:rPr>
              <a:t>Zila</a:t>
            </a:r>
            <a:r>
              <a:rPr lang="hu-HU" b="1" dirty="0">
                <a:solidFill>
                  <a:srgbClr val="FF0000"/>
                </a:solidFill>
              </a:rPr>
              <a:t> Kávéház </a:t>
            </a:r>
            <a:r>
              <a:rPr lang="hu-HU" dirty="0"/>
              <a:t>remekműve, a Szatmári szilvatorta nyerte. Az aszalt szilvával, rummal és dióval gazdagított piskótát marcipánkrémmel és csokikrémmel bolondították meg a cukrászok. Nem véletlen, hogy 2008-ban nem talált a zsűri ennél a tortánál különlegesebbet és finomabbat.</a:t>
            </a:r>
          </a:p>
        </p:txBody>
      </p:sp>
      <p:pic>
        <p:nvPicPr>
          <p:cNvPr id="3074" name="Picture 2" descr="Ország tortája 2008. - fotó: Vidék íze">
            <a:extLst>
              <a:ext uri="{FF2B5EF4-FFF2-40B4-BE49-F238E27FC236}">
                <a16:creationId xmlns:a16="http://schemas.microsoft.com/office/drawing/2014/main" id="{A76D55D8-6611-415A-A1A2-DDC68FAD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1414463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9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67C6D1-B2B9-4E89-8E62-E350E3B9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2009: Pándi meggytorta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D77B0A-5034-4089-A8AF-F7942E50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7133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Zila</a:t>
            </a:r>
            <a:r>
              <a:rPr lang="hu-HU" dirty="0"/>
              <a:t> László cukrászmester már a harmadik ország tortája címet zsebelhette be Pándi meggytortájával. A különlegesen finom sütemény piskótájába is belesütik a meggyet, majd arra fehér csokis, </a:t>
            </a:r>
            <a:r>
              <a:rPr lang="hu-HU" dirty="0" err="1"/>
              <a:t>mascarponés</a:t>
            </a:r>
            <a:r>
              <a:rPr lang="hu-HU" dirty="0"/>
              <a:t> lágy krémet töltenek, végül meggytöltelék teszi teljessé a 2009-es ország tortáját.</a:t>
            </a:r>
          </a:p>
        </p:txBody>
      </p:sp>
      <p:pic>
        <p:nvPicPr>
          <p:cNvPr id="4098" name="Picture 2" descr="Ország tortája 2009. - fotó: Vidék íze">
            <a:extLst>
              <a:ext uri="{FF2B5EF4-FFF2-40B4-BE49-F238E27FC236}">
                <a16:creationId xmlns:a16="http://schemas.microsoft.com/office/drawing/2014/main" id="{CF691B50-3B5C-463F-A307-BD979B34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530" y="1414463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4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27EFB-022B-4C98-9972-9D45B4E1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2010: Szilvagombóctorta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8917AC-4BE6-43B9-92F9-D6417C8D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 </a:t>
            </a:r>
            <a:r>
              <a:rPr lang="hu-HU" b="1" dirty="0" err="1">
                <a:solidFill>
                  <a:srgbClr val="FF0000"/>
                </a:solidFill>
              </a:rPr>
              <a:t>Sulyán</a:t>
            </a:r>
            <a:r>
              <a:rPr lang="hu-HU" b="1" dirty="0">
                <a:solidFill>
                  <a:srgbClr val="FF0000"/>
                </a:solidFill>
              </a:rPr>
              <a:t> Cukrászda, Veresegyház</a:t>
            </a: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/>
              <a:t>A kakaós piskótába különleges marcipános “szilvagombócot”, tejszínkrémet töltenek. A tejszínhabbal díszített ország tortáját aszalt szilvával és marcipánnal díszítik.</a:t>
            </a:r>
          </a:p>
        </p:txBody>
      </p:sp>
      <p:pic>
        <p:nvPicPr>
          <p:cNvPr id="5122" name="Picture 2" descr="Ország tortája 2010. - fotó: receptgyűjtés">
            <a:extLst>
              <a:ext uri="{FF2B5EF4-FFF2-40B4-BE49-F238E27FC236}">
                <a16:creationId xmlns:a16="http://schemas.microsoft.com/office/drawing/2014/main" id="{848A1BE9-D3F6-4961-B7EB-B915E209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01044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7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A63975-A11A-4E28-BA57-A1359D37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2011: Kecskeméti barackos kölestorta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9F5464-30B7-48B8-BD27-1279DBD3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0467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egyik legnépszerűbb ország tortáját, amit magad is megsüthetsz, ismételten </a:t>
            </a:r>
            <a:r>
              <a:rPr lang="hu-HU" b="1" dirty="0">
                <a:solidFill>
                  <a:srgbClr val="FF0000"/>
                </a:solidFill>
              </a:rPr>
              <a:t>a </a:t>
            </a:r>
            <a:r>
              <a:rPr lang="hu-HU" b="1" dirty="0" err="1">
                <a:solidFill>
                  <a:srgbClr val="FF0000"/>
                </a:solidFill>
              </a:rPr>
              <a:t>Zila</a:t>
            </a:r>
            <a:r>
              <a:rPr lang="hu-HU" b="1" dirty="0">
                <a:solidFill>
                  <a:srgbClr val="FF0000"/>
                </a:solidFill>
              </a:rPr>
              <a:t> Kávéház </a:t>
            </a:r>
            <a:r>
              <a:rPr lang="hu-HU" dirty="0"/>
              <a:t>készítette el, 2011-ben világújdonságnak számított. A különleges tortaformában sült köleses, mandulalisztes tészta a mennyei baracklekvárral és szeletnyi étcsokoládéval pazar párosításnak bizonyult.</a:t>
            </a:r>
          </a:p>
        </p:txBody>
      </p:sp>
      <p:pic>
        <p:nvPicPr>
          <p:cNvPr id="6146" name="Picture 2" descr="Ország tortája 2011. - fotó: Zila Kávéház">
            <a:extLst>
              <a:ext uri="{FF2B5EF4-FFF2-40B4-BE49-F238E27FC236}">
                <a16:creationId xmlns:a16="http://schemas.microsoft.com/office/drawing/2014/main" id="{45559EB8-7BF4-419F-94F2-F399CAEA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2218267"/>
            <a:ext cx="4723593" cy="30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2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730FA3-8FBB-46AB-9157-79CC7823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2012: Szabolcsi almás máktorta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B4915E-2ED5-4616-BF91-8A686601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mákos piskóta nem tartalmaz lisztet, a különlegesen finom ország torta cukor nélkül is készíthető. A könnyű almás töltelék teszi egyedivé a veszprémi </a:t>
            </a:r>
            <a:r>
              <a:rPr lang="hu-HU" b="1" dirty="0" err="1">
                <a:solidFill>
                  <a:srgbClr val="FF0000"/>
                </a:solidFill>
              </a:rPr>
              <a:t>Kokó</a:t>
            </a:r>
            <a:r>
              <a:rPr lang="hu-HU" b="1" dirty="0">
                <a:solidFill>
                  <a:srgbClr val="FF0000"/>
                </a:solidFill>
              </a:rPr>
              <a:t> Cukrászda </a:t>
            </a:r>
            <a:r>
              <a:rPr lang="hu-HU" dirty="0"/>
              <a:t>díjnyertes süteményét.</a:t>
            </a:r>
          </a:p>
        </p:txBody>
      </p:sp>
      <p:pic>
        <p:nvPicPr>
          <p:cNvPr id="7170" name="Picture 2" descr="Ország tortája 2012. - fotó: Kokó Cukrászda">
            <a:extLst>
              <a:ext uri="{FF2B5EF4-FFF2-40B4-BE49-F238E27FC236}">
                <a16:creationId xmlns:a16="http://schemas.microsoft.com/office/drawing/2014/main" id="{150993A1-5456-4627-A4F9-75648803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7" y="1825625"/>
            <a:ext cx="432525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3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76ED7C-9C02-4673-B755-75AB7E87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2013: </a:t>
            </a:r>
            <a:r>
              <a:rPr lang="hu-HU" b="1" dirty="0" err="1"/>
              <a:t>Milotai</a:t>
            </a:r>
            <a:r>
              <a:rPr lang="hu-HU" b="1" dirty="0"/>
              <a:t> mézes grillázstorta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4B0823-0758-4298-8B2E-A917B0C6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6867" cy="4351338"/>
          </a:xfrm>
        </p:spPr>
        <p:txBody>
          <a:bodyPr/>
          <a:lstStyle/>
          <a:p>
            <a:r>
              <a:rPr lang="hu-HU" dirty="0"/>
              <a:t>A vékony diós, </a:t>
            </a:r>
            <a:r>
              <a:rPr lang="hu-HU" dirty="0" err="1"/>
              <a:t>roppanós</a:t>
            </a:r>
            <a:r>
              <a:rPr lang="hu-HU" dirty="0"/>
              <a:t> alapot pralinés és diókrémmel töltik, mézes krém és karamellbevonat teszi teljessé a rendkívül különleges </a:t>
            </a:r>
            <a:r>
              <a:rPr lang="hu-HU" dirty="0" err="1"/>
              <a:t>Milotai</a:t>
            </a:r>
            <a:r>
              <a:rPr lang="hu-HU" dirty="0"/>
              <a:t> mézes grillázstortát, melyet a budapesti </a:t>
            </a:r>
            <a:r>
              <a:rPr lang="hu-HU" b="1" dirty="0">
                <a:solidFill>
                  <a:srgbClr val="FF0000"/>
                </a:solidFill>
              </a:rPr>
              <a:t>Major Cukrászda </a:t>
            </a:r>
            <a:r>
              <a:rPr lang="hu-HU" dirty="0"/>
              <a:t>cukrászai álmodtak meg.</a:t>
            </a:r>
          </a:p>
        </p:txBody>
      </p:sp>
      <p:pic>
        <p:nvPicPr>
          <p:cNvPr id="8194" name="Picture 2" descr="Ország tortája 2013. ">
            <a:extLst>
              <a:ext uri="{FF2B5EF4-FFF2-40B4-BE49-F238E27FC236}">
                <a16:creationId xmlns:a16="http://schemas.microsoft.com/office/drawing/2014/main" id="{373840C1-E8A8-4118-A13B-5EC66A22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4" y="1993370"/>
            <a:ext cx="4859866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3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BD1E7E-F1A6-4012-9467-59113765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2014: Somlói revolúció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B31CE8-FB07-431C-820D-BCFB3D20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118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grillázstésztára étcsokoládés </a:t>
            </a:r>
            <a:r>
              <a:rPr lang="hu-HU" dirty="0" err="1"/>
              <a:t>mousse</a:t>
            </a:r>
            <a:r>
              <a:rPr lang="hu-HU" dirty="0"/>
              <a:t>-t töltenek, amelyet narancsos krémréteg és fehér csokis </a:t>
            </a:r>
            <a:r>
              <a:rPr lang="hu-HU" dirty="0" err="1"/>
              <a:t>mousse</a:t>
            </a:r>
            <a:r>
              <a:rPr lang="hu-HU" dirty="0"/>
              <a:t> tesz teljessé. A Somlói revolúció tetejét étcsokis réteg fedi, körben diódarabkákkal megbolondítva és tejszínhabbal díszítve. A mennyei ország tortáját a </a:t>
            </a:r>
            <a:r>
              <a:rPr lang="hu-HU" b="1" dirty="0" err="1">
                <a:solidFill>
                  <a:srgbClr val="FF0000"/>
                </a:solidFill>
              </a:rPr>
              <a:t>Damniczki</a:t>
            </a:r>
            <a:r>
              <a:rPr lang="hu-HU" b="1" dirty="0">
                <a:solidFill>
                  <a:srgbClr val="FF0000"/>
                </a:solidFill>
              </a:rPr>
              <a:t> Cukrászdában</a:t>
            </a:r>
            <a:r>
              <a:rPr lang="hu-HU" dirty="0"/>
              <a:t> készítik.</a:t>
            </a:r>
          </a:p>
        </p:txBody>
      </p:sp>
      <p:pic>
        <p:nvPicPr>
          <p:cNvPr id="9218" name="Picture 2" descr="Ország tortája 2014. - fotó: Damniczki Cukrászda">
            <a:extLst>
              <a:ext uri="{FF2B5EF4-FFF2-40B4-BE49-F238E27FC236}">
                <a16:creationId xmlns:a16="http://schemas.microsoft.com/office/drawing/2014/main" id="{5622A324-E672-4F3C-8479-731B5D5C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67" y="2221706"/>
            <a:ext cx="4512733" cy="29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7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528</Words>
  <Application>Microsoft Office PowerPoint</Application>
  <PresentationFormat>Szélesvásznú</PresentationFormat>
  <Paragraphs>44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Bodoni MT Black</vt:lpstr>
      <vt:lpstr>Calibri</vt:lpstr>
      <vt:lpstr>Calibri Light</vt:lpstr>
      <vt:lpstr>Office-téma</vt:lpstr>
      <vt:lpstr>Az év tortái</vt:lpstr>
      <vt:lpstr>2007: Madártejtorta</vt:lpstr>
      <vt:lpstr>2008: Szatmári szilvatorta</vt:lpstr>
      <vt:lpstr>2009: Pándi meggytorta</vt:lpstr>
      <vt:lpstr>2010: Szilvagombóctorta</vt:lpstr>
      <vt:lpstr>2011: Kecskeméti barackos kölestorta</vt:lpstr>
      <vt:lpstr>2012: Szabolcsi almás máktorta</vt:lpstr>
      <vt:lpstr>2013: Milotai mézes grillázstorta</vt:lpstr>
      <vt:lpstr>2014: Somlói revolúció</vt:lpstr>
      <vt:lpstr>2015: Pannonhalmi sárgabarack-pálinkás karamelltorta –</vt:lpstr>
      <vt:lpstr>2016: Őrség Zöld Aranya  </vt:lpstr>
      <vt:lpstr>2017: Balatoni Habos Mogyoró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év tortái</dc:title>
  <dc:creator>econventio</dc:creator>
  <cp:lastModifiedBy>econventio</cp:lastModifiedBy>
  <cp:revision>6</cp:revision>
  <dcterms:created xsi:type="dcterms:W3CDTF">2017-10-02T11:42:47Z</dcterms:created>
  <dcterms:modified xsi:type="dcterms:W3CDTF">2017-10-03T09:41:42Z</dcterms:modified>
</cp:coreProperties>
</file>