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06E96-B37B-42B4-8D10-4CFE1B3E2701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E3FE9-5D65-4A6E-82C3-7D7DE31DDE1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2299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6957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070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56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691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1256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4685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2958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6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527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3FE9-5D65-4A6E-82C3-7D7DE31DDE19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146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C844-2261-41ED-9FBD-16702671D888}" type="datetimeFigureOut">
              <a:rPr lang="hu-HU" smtClean="0"/>
              <a:pPr/>
              <a:t>2017.11.06.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E648-6062-4A31-8730-D8553A0D9CA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1204018">
            <a:off x="1995986" y="18374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sz="10700" dirty="0">
                <a:solidFill>
                  <a:srgbClr val="C00000"/>
                </a:solidFill>
                <a:latin typeface="Algerian" panose="04020705040A02060702" pitchFamily="82" charset="0"/>
              </a:rPr>
              <a:t>SQL</a:t>
            </a:r>
            <a:r>
              <a:rPr lang="hu-HU" dirty="0"/>
              <a:t> nyelv</a:t>
            </a:r>
          </a:p>
        </p:txBody>
      </p:sp>
      <p:pic>
        <p:nvPicPr>
          <p:cNvPr id="1026" name="Picture 2" descr="Képtalálat a következőre: „access”">
            <a:extLst>
              <a:ext uri="{FF2B5EF4-FFF2-40B4-BE49-F238E27FC236}">
                <a16:creationId xmlns:a16="http://schemas.microsoft.com/office/drawing/2014/main" id="{FEB2630A-15E1-4FC1-87C0-368AEAF3B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4149080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5.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79512" y="1556792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BR" sz="3200" dirty="0"/>
              <a:t>SELECT név, város</a:t>
            </a:r>
            <a:r>
              <a:rPr lang="hu-HU" sz="3200" dirty="0"/>
              <a:t> </a:t>
            </a:r>
            <a:r>
              <a:rPr lang="pt-BR" sz="3200" dirty="0"/>
              <a:t>FROM olimpia</a:t>
            </a:r>
            <a:r>
              <a:rPr lang="hu-HU" sz="3200" dirty="0"/>
              <a:t> </a:t>
            </a:r>
            <a:br>
              <a:rPr lang="hu-HU" sz="3200" dirty="0"/>
            </a:br>
            <a:r>
              <a:rPr lang="pt-BR" sz="3200" dirty="0"/>
              <a:t>WHERE város="berlin";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331912" y="4797152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</a:t>
            </a:r>
            <a:r>
              <a:rPr lang="en-US" sz="3200" dirty="0" err="1"/>
              <a:t>név</a:t>
            </a:r>
            <a:r>
              <a:rPr lang="en-US" sz="3200" dirty="0"/>
              <a:t>, é</a:t>
            </a:r>
            <a:r>
              <a:rPr lang="hu-HU" sz="3200" dirty="0"/>
              <a:t>v F</a:t>
            </a:r>
            <a:r>
              <a:rPr lang="en-US" sz="3200" dirty="0"/>
              <a:t>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WHERE </a:t>
            </a:r>
            <a:r>
              <a:rPr lang="en-US" sz="3200" dirty="0" err="1"/>
              <a:t>év</a:t>
            </a:r>
            <a:r>
              <a:rPr lang="en-US" sz="3200" dirty="0"/>
              <a:t>&gt;=1900;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noProof="0" dirty="0">
                <a:latin typeface="+mj-lt"/>
                <a:ea typeface="+mj-ea"/>
                <a:cs typeface="+mj-cs"/>
              </a:rPr>
              <a:t>6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kérdés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7.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323528" y="4725144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BR" sz="3200" dirty="0"/>
              <a:t>SELECT név, város, év, érem</a:t>
            </a:r>
            <a:r>
              <a:rPr lang="hu-HU" sz="3200" dirty="0"/>
              <a:t> </a:t>
            </a:r>
            <a:r>
              <a:rPr lang="pt-BR" sz="3200" dirty="0"/>
              <a:t>FROM olimpia</a:t>
            </a:r>
            <a:br>
              <a:rPr lang="hu-HU" sz="3200" dirty="0"/>
            </a:br>
            <a:r>
              <a:rPr lang="pt-BR" sz="3200" dirty="0"/>
              <a:t>WHERE város="London" AND év=1948 AND érem="arany";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277688" y="1628800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dirty="0"/>
              <a:t>SELECT </a:t>
            </a:r>
            <a:r>
              <a:rPr lang="en-US" sz="3600" dirty="0" err="1"/>
              <a:t>név</a:t>
            </a:r>
            <a:r>
              <a:rPr lang="hu-HU" sz="3600" dirty="0"/>
              <a:t> </a:t>
            </a:r>
            <a:r>
              <a:rPr lang="en-US" sz="3600" dirty="0"/>
              <a:t>FROM </a:t>
            </a:r>
            <a:r>
              <a:rPr lang="en-US" sz="3600" dirty="0" err="1"/>
              <a:t>olimpia</a:t>
            </a:r>
            <a:r>
              <a:rPr lang="hu-HU" sz="3600" dirty="0"/>
              <a:t> </a:t>
            </a:r>
            <a:br>
              <a:rPr lang="hu-HU" sz="3600" dirty="0"/>
            </a:br>
            <a:r>
              <a:rPr lang="en-US" sz="3600" dirty="0"/>
              <a:t>WHERE </a:t>
            </a:r>
            <a:r>
              <a:rPr lang="en-US" sz="3600" dirty="0" err="1"/>
              <a:t>év</a:t>
            </a:r>
            <a:r>
              <a:rPr lang="en-US" sz="3600" dirty="0"/>
              <a:t>=1952</a:t>
            </a:r>
            <a:r>
              <a:rPr lang="hu-HU" sz="3600" dirty="0"/>
              <a:t> </a:t>
            </a:r>
            <a:r>
              <a:rPr lang="en-US" sz="3600" dirty="0"/>
              <a:t>AND </a:t>
            </a:r>
            <a:r>
              <a:rPr lang="en-US" sz="3600" dirty="0" err="1"/>
              <a:t>sportág</a:t>
            </a:r>
            <a:r>
              <a:rPr lang="en-US" sz="3600" dirty="0"/>
              <a:t>="</a:t>
            </a:r>
            <a:r>
              <a:rPr lang="en-US" sz="3600" dirty="0" err="1"/>
              <a:t>labdarúgás</a:t>
            </a:r>
            <a:r>
              <a:rPr lang="en-US" sz="3600" dirty="0"/>
              <a:t>";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8. kérdés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9.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00900" y="4716016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BR" sz="3200" dirty="0"/>
              <a:t>SELECT név, város</a:t>
            </a:r>
            <a:r>
              <a:rPr lang="hu-HU" sz="3200" dirty="0"/>
              <a:t>, érem </a:t>
            </a:r>
            <a:r>
              <a:rPr lang="pt-BR" sz="3200" dirty="0"/>
              <a:t>FROM olimpia</a:t>
            </a:r>
            <a:br>
              <a:rPr lang="hu-HU" sz="3200" dirty="0"/>
            </a:br>
            <a:r>
              <a:rPr lang="pt-BR" sz="3200" dirty="0"/>
              <a:t>WHERE város="St. Louis" OR város="Amszterdam";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277688" y="1628800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</a:t>
            </a:r>
            <a:r>
              <a:rPr lang="en-US" sz="3200" dirty="0" err="1"/>
              <a:t>név</a:t>
            </a:r>
            <a:r>
              <a:rPr lang="en-US" sz="3200" dirty="0"/>
              <a:t>, </a:t>
            </a:r>
            <a:r>
              <a:rPr lang="en-US" sz="3200" dirty="0" err="1"/>
              <a:t>év</a:t>
            </a:r>
            <a:r>
              <a:rPr lang="hu-HU" sz="3200" dirty="0"/>
              <a:t> </a:t>
            </a:r>
            <a:r>
              <a:rPr lang="en-US" sz="3200" dirty="0"/>
              <a:t>FROM </a:t>
            </a:r>
            <a:r>
              <a:rPr lang="en-US" sz="3200" dirty="0" err="1"/>
              <a:t>olimpia</a:t>
            </a:r>
            <a:r>
              <a:rPr lang="hu-HU" sz="3200" dirty="0"/>
              <a:t> </a:t>
            </a:r>
            <a:br>
              <a:rPr lang="hu-HU" sz="3200" dirty="0"/>
            </a:br>
            <a:r>
              <a:rPr lang="en-US" sz="3200" dirty="0"/>
              <a:t>WHERE </a:t>
            </a:r>
            <a:r>
              <a:rPr lang="en-US" sz="3200" dirty="0" err="1"/>
              <a:t>év</a:t>
            </a:r>
            <a:r>
              <a:rPr lang="en-US" sz="3200" dirty="0"/>
              <a:t> Between 1900 And 1910;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10. kérdés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11.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323528" y="4725144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hu-HU" sz="3200" dirty="0"/>
              <a:t>SELECT név, város, sportág FROM olimpia</a:t>
            </a:r>
          </a:p>
          <a:p>
            <a:pPr marL="342900" lvl="0" indent="-342900">
              <a:spcBef>
                <a:spcPct val="20000"/>
              </a:spcBef>
            </a:pPr>
            <a:r>
              <a:rPr lang="hu-HU" sz="3200" dirty="0"/>
              <a:t>WHERE város="Athén" OR sportág="művészeti verseny";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52400" y="169995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</a:t>
            </a:r>
            <a:r>
              <a:rPr lang="en-US" sz="3200" dirty="0" err="1"/>
              <a:t>név</a:t>
            </a:r>
            <a:r>
              <a:rPr lang="hu-HU" sz="3200" dirty="0"/>
              <a:t> </a:t>
            </a: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WHERE </a:t>
            </a:r>
            <a:r>
              <a:rPr lang="en-US" sz="3200" dirty="0" err="1"/>
              <a:t>név</a:t>
            </a:r>
            <a:r>
              <a:rPr lang="en-US" sz="3200" dirty="0"/>
              <a:t> Like "?a*";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12. kérdés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13.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323528" y="4725144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hu-HU" sz="3200" dirty="0"/>
              <a:t>SELECT név, év, város, sportág, érem FROM olimpia</a:t>
            </a:r>
          </a:p>
          <a:p>
            <a:pPr marL="342900" lvl="0" indent="-342900">
              <a:spcBef>
                <a:spcPct val="20000"/>
              </a:spcBef>
            </a:pPr>
            <a:r>
              <a:rPr lang="hu-HU" sz="3200" dirty="0"/>
              <a:t>   WHERE év=1904</a:t>
            </a:r>
          </a:p>
          <a:p>
            <a:pPr marL="342900" lvl="0" indent="-342900">
              <a:spcBef>
                <a:spcPct val="20000"/>
              </a:spcBef>
            </a:pPr>
            <a:r>
              <a:rPr lang="hu-HU" sz="3200" dirty="0"/>
              <a:t>   ORDER BY név;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277688" y="1628800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251520" y="1556792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SELECT név, év, sportág  FROM olimpia</a:t>
            </a:r>
          </a:p>
          <a:p>
            <a:r>
              <a:rPr lang="hu-HU" sz="3200" dirty="0"/>
              <a:t>WHERE név="Bauer Rudolf" AND sportág="atlétika";</a:t>
            </a:r>
          </a:p>
        </p:txBody>
      </p:sp>
    </p:spTree>
    <p:extLst>
      <p:ext uri="{BB962C8B-B14F-4D97-AF65-F5344CB8AC3E}">
        <p14:creationId xmlns:p14="http://schemas.microsoft.com/office/powerpoint/2010/main" val="4229583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15. kérdés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570782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</a:t>
            </a:r>
            <a:r>
              <a:rPr lang="en-US" sz="3200" dirty="0" err="1"/>
              <a:t>név</a:t>
            </a:r>
            <a:r>
              <a:rPr lang="en-US" sz="3200" dirty="0"/>
              <a:t>, </a:t>
            </a:r>
            <a:r>
              <a:rPr lang="en-US" sz="3200" dirty="0" err="1"/>
              <a:t>év</a:t>
            </a:r>
            <a:r>
              <a:rPr lang="hu-HU" sz="3200" dirty="0"/>
              <a:t> </a:t>
            </a: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WHERE </a:t>
            </a:r>
            <a:r>
              <a:rPr lang="en-US" sz="3200" dirty="0" err="1"/>
              <a:t>év</a:t>
            </a:r>
            <a:r>
              <a:rPr lang="en-US" sz="3200" dirty="0"/>
              <a:t>=2012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ORDER BY </a:t>
            </a:r>
            <a:r>
              <a:rPr lang="en-US" sz="3200" dirty="0" err="1"/>
              <a:t>név</a:t>
            </a:r>
            <a:r>
              <a:rPr lang="en-US" sz="3200" dirty="0"/>
              <a:t> DESC;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16.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539552" y="4365104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SELECT név, év FROM olimpia</a:t>
            </a:r>
          </a:p>
          <a:p>
            <a:r>
              <a:rPr lang="hu-HU" sz="3200" dirty="0"/>
              <a:t>WHERE név </a:t>
            </a:r>
            <a:r>
              <a:rPr lang="hu-HU" sz="3200" dirty="0" err="1"/>
              <a:t>Like</a:t>
            </a:r>
            <a:r>
              <a:rPr lang="hu-HU" sz="3200" dirty="0"/>
              <a:t> "*Katalin"</a:t>
            </a:r>
          </a:p>
          <a:p>
            <a:r>
              <a:rPr lang="hu-HU" sz="3200" dirty="0"/>
              <a:t>ORDER BY név, év DESC;</a:t>
            </a:r>
          </a:p>
        </p:txBody>
      </p:sp>
    </p:spTree>
    <p:extLst>
      <p:ext uri="{BB962C8B-B14F-4D97-AF65-F5344CB8AC3E}">
        <p14:creationId xmlns:p14="http://schemas.microsoft.com/office/powerpoint/2010/main" val="3700614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17.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57200" y="4149080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hu-HU" sz="32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48478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4365104"/>
            <a:ext cx="756084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</a:t>
            </a:r>
            <a:r>
              <a:rPr lang="en-US" sz="3200" dirty="0" err="1"/>
              <a:t>város</a:t>
            </a:r>
            <a:r>
              <a:rPr lang="en-US" sz="3200" dirty="0"/>
              <a:t>, </a:t>
            </a:r>
            <a:r>
              <a:rPr lang="en-US" sz="3200" dirty="0" err="1"/>
              <a:t>év</a:t>
            </a:r>
            <a:r>
              <a:rPr lang="hu-HU" sz="3200" dirty="0"/>
              <a:t>  </a:t>
            </a:r>
            <a:r>
              <a:rPr lang="en-US" sz="3200" dirty="0"/>
              <a:t>FROM </a:t>
            </a:r>
            <a:r>
              <a:rPr lang="hu-HU" sz="3200" dirty="0"/>
              <a:t>o</a:t>
            </a:r>
            <a:r>
              <a:rPr lang="en-US" sz="3200" dirty="0" err="1"/>
              <a:t>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GROUP BY </a:t>
            </a:r>
            <a:r>
              <a:rPr lang="en-US" sz="3200" dirty="0" err="1"/>
              <a:t>város</a:t>
            </a:r>
            <a:r>
              <a:rPr lang="en-US" sz="3200" dirty="0"/>
              <a:t>, </a:t>
            </a:r>
            <a:r>
              <a:rPr lang="en-US" sz="3200" dirty="0" err="1"/>
              <a:t>év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HAVING </a:t>
            </a:r>
            <a:r>
              <a:rPr lang="en-US" sz="3200" dirty="0" err="1"/>
              <a:t>város</a:t>
            </a:r>
            <a:r>
              <a:rPr lang="en-US" sz="3200" dirty="0"/>
              <a:t>="London";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323528" y="1556792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hu-HU" sz="3200" dirty="0"/>
              <a:t>SELECT város, sportág FROM olimpia</a:t>
            </a:r>
          </a:p>
          <a:p>
            <a:pPr marL="342900" lvl="0" indent="-342900">
              <a:spcBef>
                <a:spcPct val="20000"/>
              </a:spcBef>
            </a:pPr>
            <a:r>
              <a:rPr lang="hu-HU" sz="3200" dirty="0"/>
              <a:t>GROUP BY város, sportág</a:t>
            </a:r>
          </a:p>
          <a:p>
            <a:pPr marL="342900" lvl="0" indent="-342900">
              <a:spcBef>
                <a:spcPct val="20000"/>
              </a:spcBef>
            </a:pPr>
            <a:r>
              <a:rPr lang="hu-HU" sz="3200" dirty="0"/>
              <a:t>HAVING város="Tokió";</a:t>
            </a:r>
          </a:p>
        </p:txBody>
      </p:sp>
    </p:spTree>
    <p:extLst>
      <p:ext uri="{BB962C8B-B14F-4D97-AF65-F5344CB8AC3E}">
        <p14:creationId xmlns:p14="http://schemas.microsoft.com/office/powerpoint/2010/main" val="3831058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19.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57200" y="4149080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hu-HU" sz="32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48478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>
                <a:latin typeface="+mj-lt"/>
                <a:ea typeface="+mj-ea"/>
                <a:cs typeface="+mj-cs"/>
              </a:rPr>
              <a:t>20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4365104"/>
            <a:ext cx="756084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TOP 1 </a:t>
            </a:r>
            <a:r>
              <a:rPr lang="en-US" sz="3200" dirty="0" err="1"/>
              <a:t>név</a:t>
            </a:r>
            <a:r>
              <a:rPr lang="en-US" sz="3200" dirty="0"/>
              <a:t>, </a:t>
            </a:r>
            <a:r>
              <a:rPr lang="en-US" sz="3200" dirty="0" err="1"/>
              <a:t>év</a:t>
            </a:r>
            <a:r>
              <a:rPr lang="hu-HU" sz="3200" dirty="0"/>
              <a:t> </a:t>
            </a: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WHERE </a:t>
            </a:r>
            <a:r>
              <a:rPr lang="en-US" sz="3200" dirty="0" err="1"/>
              <a:t>név</a:t>
            </a:r>
            <a:r>
              <a:rPr lang="en-US" sz="3200" dirty="0"/>
              <a:t>="</a:t>
            </a:r>
            <a:r>
              <a:rPr lang="en-US" sz="3200" dirty="0" err="1"/>
              <a:t>Polyák</a:t>
            </a:r>
            <a:r>
              <a:rPr lang="en-US" sz="3200" dirty="0"/>
              <a:t> </a:t>
            </a:r>
            <a:r>
              <a:rPr lang="en-US" sz="3200" dirty="0" err="1"/>
              <a:t>Imre</a:t>
            </a:r>
            <a:r>
              <a:rPr lang="en-US" sz="3200" dirty="0"/>
              <a:t>"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ORDER BY </a:t>
            </a:r>
            <a:r>
              <a:rPr lang="en-US" sz="3200" dirty="0" err="1"/>
              <a:t>év</a:t>
            </a:r>
            <a:r>
              <a:rPr lang="en-US" sz="3200" dirty="0"/>
              <a:t>;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323528" y="1556792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</a:t>
            </a:r>
            <a:r>
              <a:rPr lang="en-US" sz="3200" dirty="0" err="1"/>
              <a:t>név</a:t>
            </a:r>
            <a:r>
              <a:rPr lang="hu-HU" sz="3200" dirty="0"/>
              <a:t> </a:t>
            </a: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WHERE </a:t>
            </a:r>
            <a:r>
              <a:rPr lang="en-US" sz="3200" dirty="0" err="1"/>
              <a:t>név</a:t>
            </a:r>
            <a:r>
              <a:rPr lang="en-US" sz="3200" dirty="0"/>
              <a:t> Like "*-*" AND </a:t>
            </a:r>
            <a:r>
              <a:rPr lang="en-US" sz="3200" dirty="0" err="1"/>
              <a:t>érem</a:t>
            </a:r>
            <a:r>
              <a:rPr lang="en-US" sz="3200" dirty="0"/>
              <a:t>="</a:t>
            </a:r>
            <a:r>
              <a:rPr lang="en-US" sz="3200" dirty="0" err="1"/>
              <a:t>ezüst</a:t>
            </a:r>
            <a:r>
              <a:rPr lang="en-US" sz="3200" dirty="0"/>
              <a:t>"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ORDER BY </a:t>
            </a:r>
            <a:r>
              <a:rPr lang="en-US" sz="3200" dirty="0" err="1"/>
              <a:t>név</a:t>
            </a:r>
            <a:r>
              <a:rPr lang="en-US" sz="3200" dirty="0"/>
              <a:t>;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211878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21.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57200" y="4149080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hu-HU" sz="32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48478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>
                <a:latin typeface="+mj-lt"/>
                <a:ea typeface="+mj-ea"/>
                <a:cs typeface="+mj-cs"/>
              </a:rPr>
              <a:t>22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4365104"/>
            <a:ext cx="756084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Count(</a:t>
            </a:r>
            <a:r>
              <a:rPr lang="en-US" sz="3200" dirty="0" err="1"/>
              <a:t>név</a:t>
            </a:r>
            <a:r>
              <a:rPr lang="en-US" sz="3200" dirty="0"/>
              <a:t>) AS </a:t>
            </a:r>
            <a:r>
              <a:rPr lang="en-US" sz="3200" dirty="0" err="1"/>
              <a:t>CountOfnév</a:t>
            </a:r>
            <a:r>
              <a:rPr lang="en-US" sz="3200" dirty="0"/>
              <a:t>, </a:t>
            </a:r>
            <a:r>
              <a:rPr lang="en-US" sz="3200" dirty="0" err="1"/>
              <a:t>város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GROUP BY </a:t>
            </a:r>
            <a:r>
              <a:rPr lang="en-US" sz="3200" dirty="0" err="1"/>
              <a:t>város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HAVING </a:t>
            </a:r>
            <a:r>
              <a:rPr lang="en-US" sz="3200" dirty="0" err="1"/>
              <a:t>város</a:t>
            </a:r>
            <a:r>
              <a:rPr lang="en-US" sz="3200" dirty="0"/>
              <a:t>="</a:t>
            </a:r>
            <a:r>
              <a:rPr lang="en-US" sz="3200" dirty="0" err="1"/>
              <a:t>athén</a:t>
            </a:r>
            <a:r>
              <a:rPr lang="en-US" sz="3200" dirty="0"/>
              <a:t>";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323528" y="1556792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TOP 1 </a:t>
            </a:r>
            <a:r>
              <a:rPr lang="en-US" sz="3200" dirty="0" err="1"/>
              <a:t>név</a:t>
            </a:r>
            <a:r>
              <a:rPr lang="en-US" sz="3200" dirty="0"/>
              <a:t>, </a:t>
            </a:r>
            <a:r>
              <a:rPr lang="en-US" sz="3200" dirty="0" err="1"/>
              <a:t>év</a:t>
            </a:r>
            <a:r>
              <a:rPr lang="en-US" sz="3200" dirty="0"/>
              <a:t>, </a:t>
            </a:r>
            <a:r>
              <a:rPr lang="en-US" sz="3200" dirty="0" err="1"/>
              <a:t>sportág</a:t>
            </a:r>
            <a:r>
              <a:rPr lang="hu-HU" sz="3200" dirty="0"/>
              <a:t> </a:t>
            </a: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WHERE </a:t>
            </a:r>
            <a:r>
              <a:rPr lang="en-US" sz="3200" dirty="0" err="1"/>
              <a:t>sportág</a:t>
            </a:r>
            <a:r>
              <a:rPr lang="en-US" sz="3200" dirty="0"/>
              <a:t>="</a:t>
            </a:r>
            <a:r>
              <a:rPr lang="en-US" sz="3200" dirty="0" err="1"/>
              <a:t>tenisz</a:t>
            </a:r>
            <a:r>
              <a:rPr lang="en-US" sz="3200" dirty="0"/>
              <a:t>"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ORDER BY </a:t>
            </a:r>
            <a:r>
              <a:rPr lang="en-US" sz="3200" dirty="0" err="1"/>
              <a:t>év</a:t>
            </a:r>
            <a:r>
              <a:rPr lang="en-US" sz="3200" dirty="0"/>
              <a:t>;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012604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23.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57200" y="4149080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hu-HU" sz="32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48478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>
                <a:latin typeface="+mj-lt"/>
                <a:ea typeface="+mj-ea"/>
                <a:cs typeface="+mj-cs"/>
              </a:rPr>
              <a:t>24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4365104"/>
            <a:ext cx="756084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Count(</a:t>
            </a:r>
            <a:r>
              <a:rPr lang="en-US" sz="3200" dirty="0" err="1"/>
              <a:t>név</a:t>
            </a:r>
            <a:r>
              <a:rPr lang="en-US" sz="3200" dirty="0"/>
              <a:t>) AS </a:t>
            </a:r>
            <a:r>
              <a:rPr lang="en-US" sz="3200" dirty="0" err="1"/>
              <a:t>CountOfnév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GROUP BY </a:t>
            </a:r>
            <a:r>
              <a:rPr lang="en-US" sz="3200" dirty="0" err="1"/>
              <a:t>év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HAVING </a:t>
            </a:r>
            <a:r>
              <a:rPr lang="en-US" sz="3200" dirty="0" err="1"/>
              <a:t>év</a:t>
            </a:r>
            <a:r>
              <a:rPr lang="en-US" sz="3200" dirty="0"/>
              <a:t>=2004;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0" y="1556792"/>
            <a:ext cx="901032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</a:t>
            </a:r>
            <a:r>
              <a:rPr lang="en-US" sz="3200" dirty="0" err="1"/>
              <a:t>név</a:t>
            </a:r>
            <a:r>
              <a:rPr lang="en-US" sz="3200" dirty="0"/>
              <a:t>, Count(</a:t>
            </a:r>
            <a:r>
              <a:rPr lang="en-US" sz="3200" dirty="0" err="1"/>
              <a:t>Azonosító</a:t>
            </a:r>
            <a:r>
              <a:rPr lang="en-US" sz="3200" dirty="0"/>
              <a:t>) AS</a:t>
            </a:r>
            <a:r>
              <a:rPr lang="hu-HU" sz="3200" dirty="0"/>
              <a:t> </a:t>
            </a:r>
            <a:r>
              <a:rPr lang="en-US" sz="3200" dirty="0" err="1"/>
              <a:t>CountOfAzonosító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FROM </a:t>
            </a:r>
            <a:r>
              <a:rPr lang="en-US" sz="3200" dirty="0" err="1"/>
              <a:t>olimpia</a:t>
            </a:r>
            <a:r>
              <a:rPr lang="hu-HU" sz="3200" dirty="0"/>
              <a:t>  </a:t>
            </a:r>
            <a:r>
              <a:rPr lang="en-US" sz="3200" dirty="0"/>
              <a:t>GROUP BY </a:t>
            </a:r>
            <a:r>
              <a:rPr lang="en-US" sz="3200" dirty="0" err="1"/>
              <a:t>név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HAVING </a:t>
            </a:r>
            <a:r>
              <a:rPr lang="en-US" sz="3200" dirty="0" err="1"/>
              <a:t>név</a:t>
            </a:r>
            <a:r>
              <a:rPr lang="en-US" sz="3200" dirty="0"/>
              <a:t>="</a:t>
            </a:r>
            <a:r>
              <a:rPr lang="en-US" sz="3200" dirty="0" err="1"/>
              <a:t>Bajkó</a:t>
            </a:r>
            <a:r>
              <a:rPr lang="en-US" sz="3200" dirty="0"/>
              <a:t> </a:t>
            </a:r>
            <a:r>
              <a:rPr lang="en-US" sz="3200" dirty="0" err="1"/>
              <a:t>Károly</a:t>
            </a:r>
            <a:r>
              <a:rPr lang="en-US" sz="3200" dirty="0"/>
              <a:t>";</a:t>
            </a:r>
          </a:p>
        </p:txBody>
      </p:sp>
    </p:spTree>
    <p:extLst>
      <p:ext uri="{BB962C8B-B14F-4D97-AF65-F5344CB8AC3E}">
        <p14:creationId xmlns:p14="http://schemas.microsoft.com/office/powerpoint/2010/main" val="27522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Az SQL lekérdező nyelv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Structured</a:t>
            </a:r>
            <a:r>
              <a:rPr lang="hu-HU" dirty="0"/>
              <a:t> </a:t>
            </a:r>
            <a:r>
              <a:rPr lang="hu-HU" dirty="0" err="1"/>
              <a:t>Query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rövidítése</a:t>
            </a:r>
          </a:p>
          <a:p>
            <a:r>
              <a:rPr lang="hu-HU" dirty="0"/>
              <a:t>IBM dolgozta ki a DB2 relációs adatbázis kezelőjéhez</a:t>
            </a:r>
          </a:p>
          <a:p>
            <a:r>
              <a:rPr lang="hu-HU" dirty="0"/>
              <a:t>SQL a strukturált lekérdező nyelv </a:t>
            </a:r>
          </a:p>
          <a:p>
            <a:r>
              <a:rPr lang="hu-HU" dirty="0"/>
              <a:t>Az SQL az adatbázis-kezelő rendszer integrált része, nem egy önálló szoftver</a:t>
            </a:r>
          </a:p>
          <a:p>
            <a:r>
              <a:rPr lang="hu-HU" dirty="0"/>
              <a:t>Ma már a relációs adatbázis kezelők szabványosított nyelve, bár több nyelvjárása alakult ki.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25.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57200" y="4149080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hu-HU" sz="32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48478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>
                <a:latin typeface="+mj-lt"/>
                <a:ea typeface="+mj-ea"/>
                <a:cs typeface="+mj-cs"/>
              </a:rPr>
              <a:t>26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4365104"/>
            <a:ext cx="8820472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Count(</a:t>
            </a:r>
            <a:r>
              <a:rPr lang="en-US" sz="3200" dirty="0" err="1"/>
              <a:t>név</a:t>
            </a:r>
            <a:r>
              <a:rPr lang="en-US" sz="3200" dirty="0"/>
              <a:t>) AS </a:t>
            </a:r>
            <a:r>
              <a:rPr lang="en-US" sz="3200" dirty="0" err="1"/>
              <a:t>CountOfnév</a:t>
            </a:r>
            <a:r>
              <a:rPr lang="hu-HU" sz="3200" dirty="0"/>
              <a:t> </a:t>
            </a: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GROUP BY </a:t>
            </a:r>
            <a:r>
              <a:rPr lang="en-US" sz="3200" dirty="0" err="1"/>
              <a:t>érem</a:t>
            </a:r>
            <a:r>
              <a:rPr lang="en-US" sz="3200" dirty="0"/>
              <a:t>, </a:t>
            </a:r>
            <a:r>
              <a:rPr lang="en-US" sz="3200" dirty="0" err="1"/>
              <a:t>sportág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HAVING </a:t>
            </a:r>
            <a:r>
              <a:rPr lang="en-US" sz="3200" dirty="0" err="1"/>
              <a:t>érem</a:t>
            </a:r>
            <a:r>
              <a:rPr lang="en-US" sz="3200" dirty="0"/>
              <a:t>="</a:t>
            </a:r>
            <a:r>
              <a:rPr lang="en-US" sz="3200" dirty="0" err="1"/>
              <a:t>ezüst</a:t>
            </a:r>
            <a:r>
              <a:rPr lang="en-US" sz="3200" dirty="0"/>
              <a:t>" AND </a:t>
            </a:r>
            <a:r>
              <a:rPr lang="hu-HU" sz="3200" dirty="0"/>
              <a:t>s</a:t>
            </a:r>
            <a:r>
              <a:rPr lang="en-US" sz="3200" dirty="0" err="1"/>
              <a:t>portág</a:t>
            </a:r>
            <a:r>
              <a:rPr lang="en-US" sz="3200" dirty="0"/>
              <a:t>="</a:t>
            </a:r>
            <a:r>
              <a:rPr lang="en-US" sz="3200" dirty="0" err="1"/>
              <a:t>Úszás</a:t>
            </a:r>
            <a:r>
              <a:rPr lang="en-US" sz="3200" dirty="0"/>
              <a:t>";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323528" y="1556792"/>
            <a:ext cx="901032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Count(</a:t>
            </a:r>
            <a:r>
              <a:rPr lang="en-US" sz="3200" dirty="0" err="1"/>
              <a:t>név</a:t>
            </a:r>
            <a:r>
              <a:rPr lang="en-US" sz="3200" dirty="0"/>
              <a:t>) AS </a:t>
            </a:r>
            <a:r>
              <a:rPr lang="en-US" sz="3200" dirty="0" err="1"/>
              <a:t>CountOfnév</a:t>
            </a:r>
            <a:r>
              <a:rPr lang="hu-HU" sz="3200" dirty="0"/>
              <a:t> </a:t>
            </a: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GROUP BY </a:t>
            </a:r>
            <a:r>
              <a:rPr lang="en-US" sz="3200" dirty="0" err="1"/>
              <a:t>év</a:t>
            </a:r>
            <a:r>
              <a:rPr lang="en-US" sz="3200" dirty="0"/>
              <a:t>, </a:t>
            </a:r>
            <a:r>
              <a:rPr lang="en-US" sz="3200" dirty="0" err="1"/>
              <a:t>érem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HAVING </a:t>
            </a:r>
            <a:r>
              <a:rPr lang="en-US" sz="3200" dirty="0" err="1"/>
              <a:t>év</a:t>
            </a:r>
            <a:r>
              <a:rPr lang="en-US" sz="3200" dirty="0"/>
              <a:t>=1904 AND </a:t>
            </a:r>
            <a:r>
              <a:rPr lang="en-US" sz="3200" dirty="0" err="1"/>
              <a:t>érem</a:t>
            </a:r>
            <a:r>
              <a:rPr lang="en-US" sz="3200" dirty="0"/>
              <a:t>="</a:t>
            </a:r>
            <a:r>
              <a:rPr lang="en-US" sz="3200" dirty="0" err="1"/>
              <a:t>arany</a:t>
            </a:r>
            <a:r>
              <a:rPr lang="en-US" sz="3200" dirty="0"/>
              <a:t>";</a:t>
            </a:r>
          </a:p>
        </p:txBody>
      </p:sp>
    </p:spTree>
    <p:extLst>
      <p:ext uri="{BB962C8B-B14F-4D97-AF65-F5344CB8AC3E}">
        <p14:creationId xmlns:p14="http://schemas.microsoft.com/office/powerpoint/2010/main" val="574538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b="1" dirty="0"/>
              <a:t>27.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57200" y="4149080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hu-HU" sz="32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48478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>
                <a:latin typeface="+mj-lt"/>
                <a:ea typeface="+mj-ea"/>
                <a:cs typeface="+mj-cs"/>
              </a:rPr>
              <a:t>28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4365104"/>
            <a:ext cx="8820472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Count(</a:t>
            </a:r>
            <a:r>
              <a:rPr lang="en-US" sz="3200" dirty="0" err="1"/>
              <a:t>név</a:t>
            </a:r>
            <a:r>
              <a:rPr lang="en-US" sz="3200" dirty="0"/>
              <a:t>) AS </a:t>
            </a:r>
            <a:r>
              <a:rPr lang="en-US" sz="3200" dirty="0" err="1"/>
              <a:t>CountOfnév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WHERE (</a:t>
            </a:r>
            <a:r>
              <a:rPr lang="en-US" sz="3200" dirty="0" err="1"/>
              <a:t>város</a:t>
            </a:r>
            <a:r>
              <a:rPr lang="en-US" sz="3200" dirty="0"/>
              <a:t>="</a:t>
            </a:r>
            <a:r>
              <a:rPr lang="en-US" sz="3200" dirty="0" err="1"/>
              <a:t>london</a:t>
            </a:r>
            <a:r>
              <a:rPr lang="en-US" sz="3200" dirty="0"/>
              <a:t>" Or </a:t>
            </a:r>
            <a:r>
              <a:rPr lang="en-US" sz="3200" dirty="0" err="1"/>
              <a:t>város</a:t>
            </a:r>
            <a:r>
              <a:rPr lang="en-US" sz="3200" dirty="0"/>
              <a:t>="</a:t>
            </a:r>
            <a:r>
              <a:rPr lang="en-US" sz="3200" dirty="0" err="1"/>
              <a:t>athén</a:t>
            </a:r>
            <a:r>
              <a:rPr lang="en-US" sz="3200" dirty="0"/>
              <a:t>") AND </a:t>
            </a:r>
            <a:r>
              <a:rPr lang="en-US" sz="3200" dirty="0" err="1"/>
              <a:t>sportág</a:t>
            </a:r>
            <a:r>
              <a:rPr lang="en-US" sz="3200" dirty="0"/>
              <a:t>="</a:t>
            </a:r>
            <a:r>
              <a:rPr lang="en-US" sz="3200" dirty="0" err="1"/>
              <a:t>Úszás</a:t>
            </a:r>
            <a:r>
              <a:rPr lang="en-US" sz="3200" dirty="0"/>
              <a:t>";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133672" y="1052736"/>
            <a:ext cx="901032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SELECT Count(</a:t>
            </a:r>
            <a:r>
              <a:rPr lang="en-US" sz="3000" dirty="0" err="1"/>
              <a:t>név</a:t>
            </a:r>
            <a:r>
              <a:rPr lang="en-US" sz="3000" dirty="0"/>
              <a:t>) AS </a:t>
            </a:r>
            <a:r>
              <a:rPr lang="en-US" sz="3000" dirty="0" err="1"/>
              <a:t>CountOfnév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FROM </a:t>
            </a:r>
            <a:r>
              <a:rPr lang="en-US" sz="3000" dirty="0" err="1"/>
              <a:t>olimpia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WHERE </a:t>
            </a:r>
            <a:r>
              <a:rPr lang="en-US" sz="3000" dirty="0" err="1"/>
              <a:t>érem</a:t>
            </a:r>
            <a:r>
              <a:rPr lang="en-US" sz="3000" dirty="0"/>
              <a:t>="</a:t>
            </a:r>
            <a:r>
              <a:rPr lang="en-US" sz="3000" dirty="0" err="1"/>
              <a:t>bronz</a:t>
            </a:r>
            <a:r>
              <a:rPr lang="en-US" sz="3000" dirty="0"/>
              <a:t>" AND </a:t>
            </a:r>
            <a:r>
              <a:rPr lang="en-US" sz="3000" dirty="0" err="1"/>
              <a:t>év</a:t>
            </a:r>
            <a:r>
              <a:rPr lang="en-US" sz="3000" dirty="0"/>
              <a:t> Between 1908 And 1924;</a:t>
            </a:r>
          </a:p>
        </p:txBody>
      </p:sp>
    </p:spTree>
    <p:extLst>
      <p:ext uri="{BB962C8B-B14F-4D97-AF65-F5344CB8AC3E}">
        <p14:creationId xmlns:p14="http://schemas.microsoft.com/office/powerpoint/2010/main" val="2502914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b="1" dirty="0"/>
              <a:t>29.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57200" y="4149080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hu-HU" sz="32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48478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noProof="0" dirty="0">
                <a:latin typeface="+mj-lt"/>
                <a:ea typeface="+mj-ea"/>
                <a:cs typeface="+mj-cs"/>
              </a:rPr>
              <a:t>30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4365104"/>
            <a:ext cx="8820472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</a:t>
            </a:r>
            <a:r>
              <a:rPr lang="en-US" sz="3200" dirty="0" err="1"/>
              <a:t>év</a:t>
            </a:r>
            <a:r>
              <a:rPr lang="en-US" sz="3200" dirty="0"/>
              <a:t>, Count(</a:t>
            </a:r>
            <a:r>
              <a:rPr lang="en-US" sz="3200" dirty="0" err="1"/>
              <a:t>név</a:t>
            </a:r>
            <a:r>
              <a:rPr lang="en-US" sz="3200" dirty="0"/>
              <a:t>) AS </a:t>
            </a:r>
            <a:r>
              <a:rPr lang="en-US" sz="3200" dirty="0" err="1"/>
              <a:t>CountOfnév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GROUP BY </a:t>
            </a:r>
            <a:r>
              <a:rPr lang="en-US" sz="3200" dirty="0" err="1"/>
              <a:t>év</a:t>
            </a:r>
            <a:r>
              <a:rPr lang="en-US" sz="3200" dirty="0"/>
              <a:t>;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133672" y="1052736"/>
            <a:ext cx="901032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SELECT </a:t>
            </a:r>
            <a:r>
              <a:rPr lang="en-US" sz="3000" dirty="0" err="1"/>
              <a:t>sportág</a:t>
            </a:r>
            <a:r>
              <a:rPr lang="en-US" sz="3000" dirty="0"/>
              <a:t>, </a:t>
            </a:r>
            <a:r>
              <a:rPr lang="en-US" sz="3000" dirty="0" err="1"/>
              <a:t>év</a:t>
            </a:r>
            <a:r>
              <a:rPr lang="hu-HU" sz="3000" dirty="0"/>
              <a:t> </a:t>
            </a:r>
            <a:r>
              <a:rPr lang="en-US" sz="3000" dirty="0"/>
              <a:t>FROM </a:t>
            </a:r>
            <a:r>
              <a:rPr lang="en-US" sz="3000" dirty="0" err="1"/>
              <a:t>olimpia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GROUP BY </a:t>
            </a:r>
            <a:r>
              <a:rPr lang="en-US" sz="3000" dirty="0" err="1"/>
              <a:t>sportág</a:t>
            </a:r>
            <a:r>
              <a:rPr lang="en-US" sz="3000" dirty="0"/>
              <a:t>, </a:t>
            </a:r>
            <a:r>
              <a:rPr lang="en-US" sz="3000" dirty="0" err="1"/>
              <a:t>év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HAVING </a:t>
            </a:r>
            <a:r>
              <a:rPr lang="en-US" sz="3000" dirty="0" err="1"/>
              <a:t>év</a:t>
            </a:r>
            <a:r>
              <a:rPr lang="en-US" sz="3000" dirty="0"/>
              <a:t>=1956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ORDER BY </a:t>
            </a:r>
            <a:r>
              <a:rPr lang="en-US" sz="3000" dirty="0" err="1"/>
              <a:t>sportág</a:t>
            </a:r>
            <a:r>
              <a:rPr lang="en-US" sz="3000" dirty="0"/>
              <a:t> DESC;;</a:t>
            </a:r>
          </a:p>
        </p:txBody>
      </p:sp>
    </p:spTree>
    <p:extLst>
      <p:ext uri="{BB962C8B-B14F-4D97-AF65-F5344CB8AC3E}">
        <p14:creationId xmlns:p14="http://schemas.microsoft.com/office/powerpoint/2010/main" val="2418989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b="1" dirty="0"/>
              <a:t>31.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57200" y="4149080"/>
            <a:ext cx="86868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hu-HU" sz="32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48478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noProof="0" dirty="0">
                <a:latin typeface="+mj-lt"/>
                <a:ea typeface="+mj-ea"/>
                <a:cs typeface="+mj-cs"/>
              </a:rPr>
              <a:t>32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kérdés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4365104"/>
            <a:ext cx="8820472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SELECT </a:t>
            </a:r>
            <a:r>
              <a:rPr lang="en-US" sz="3200" dirty="0" err="1"/>
              <a:t>sportág</a:t>
            </a:r>
            <a:r>
              <a:rPr lang="en-US" sz="3200" dirty="0"/>
              <a:t>, Count(</a:t>
            </a:r>
            <a:r>
              <a:rPr lang="en-US" sz="3200" dirty="0" err="1"/>
              <a:t>név</a:t>
            </a:r>
            <a:r>
              <a:rPr lang="en-US" sz="3200" dirty="0"/>
              <a:t>) AS </a:t>
            </a:r>
            <a:r>
              <a:rPr lang="en-US" sz="3200" dirty="0" err="1"/>
              <a:t>CountOfnév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FROM </a:t>
            </a:r>
            <a:r>
              <a:rPr lang="en-US" sz="3200" dirty="0" err="1"/>
              <a:t>olimpia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GROUP BY </a:t>
            </a:r>
            <a:r>
              <a:rPr lang="en-US" sz="3200" dirty="0" err="1"/>
              <a:t>sportág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ORDER BY Count(</a:t>
            </a:r>
            <a:r>
              <a:rPr lang="en-US" sz="3200" dirty="0" err="1"/>
              <a:t>név</a:t>
            </a:r>
            <a:r>
              <a:rPr lang="en-US" sz="3200" dirty="0"/>
              <a:t>) DESC;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133672" y="1052736"/>
            <a:ext cx="901032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SELECT TOP 1 </a:t>
            </a:r>
            <a:r>
              <a:rPr lang="en-US" sz="3000" dirty="0" err="1"/>
              <a:t>év</a:t>
            </a:r>
            <a:r>
              <a:rPr lang="en-US" sz="3000" dirty="0"/>
              <a:t>, Count(</a:t>
            </a:r>
            <a:r>
              <a:rPr lang="en-US" sz="3000" dirty="0" err="1"/>
              <a:t>név</a:t>
            </a:r>
            <a:r>
              <a:rPr lang="en-US" sz="3000" dirty="0"/>
              <a:t>) AS </a:t>
            </a:r>
            <a:r>
              <a:rPr lang="en-US" sz="3000" dirty="0" err="1"/>
              <a:t>CountOfnév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FROM </a:t>
            </a:r>
            <a:r>
              <a:rPr lang="en-US" sz="3000" dirty="0" err="1"/>
              <a:t>olimpia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GROUP BY </a:t>
            </a:r>
            <a:r>
              <a:rPr lang="en-US" sz="3000" dirty="0" err="1"/>
              <a:t>év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ORDER BY Count(</a:t>
            </a:r>
            <a:r>
              <a:rPr lang="en-US" sz="3000" dirty="0" err="1"/>
              <a:t>név</a:t>
            </a:r>
            <a:r>
              <a:rPr lang="en-US" sz="3000" dirty="0"/>
              <a:t>) DESC;;;</a:t>
            </a:r>
          </a:p>
        </p:txBody>
      </p:sp>
    </p:spTree>
    <p:extLst>
      <p:ext uri="{BB962C8B-B14F-4D97-AF65-F5344CB8AC3E}">
        <p14:creationId xmlns:p14="http://schemas.microsoft.com/office/powerpoint/2010/main" val="3491269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b="1" dirty="0"/>
              <a:t>33. kérdés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484784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0" y="1700808"/>
            <a:ext cx="9010328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SELECT </a:t>
            </a:r>
            <a:r>
              <a:rPr lang="en-US" sz="3000" dirty="0" err="1"/>
              <a:t>név</a:t>
            </a:r>
            <a:r>
              <a:rPr lang="en-US" sz="3000" dirty="0"/>
              <a:t>, Count(</a:t>
            </a:r>
            <a:r>
              <a:rPr lang="en-US" sz="3000" dirty="0" err="1"/>
              <a:t>Azonosító</a:t>
            </a:r>
            <a:r>
              <a:rPr lang="en-US" sz="3000" dirty="0"/>
              <a:t>) AS </a:t>
            </a:r>
            <a:r>
              <a:rPr lang="en-US" sz="3000" dirty="0" err="1"/>
              <a:t>CountOfAzonosító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FROM </a:t>
            </a:r>
            <a:r>
              <a:rPr lang="en-US" sz="3000" dirty="0" err="1"/>
              <a:t>olimpia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WHERE </a:t>
            </a:r>
            <a:r>
              <a:rPr lang="en-US" sz="3000" dirty="0" err="1"/>
              <a:t>érem</a:t>
            </a:r>
            <a:r>
              <a:rPr lang="en-US" sz="3000" dirty="0"/>
              <a:t>="</a:t>
            </a:r>
            <a:r>
              <a:rPr lang="en-US" sz="3000" dirty="0" err="1"/>
              <a:t>arany</a:t>
            </a:r>
            <a:r>
              <a:rPr lang="en-US" sz="3000" dirty="0"/>
              <a:t>"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GROUP BY </a:t>
            </a:r>
            <a:r>
              <a:rPr lang="en-US" sz="3000" dirty="0" err="1"/>
              <a:t>olimpia.név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HAVING Count(</a:t>
            </a:r>
            <a:r>
              <a:rPr lang="en-US" sz="3000" dirty="0" err="1"/>
              <a:t>Azonosító</a:t>
            </a:r>
            <a:r>
              <a:rPr lang="en-US" sz="3000" dirty="0"/>
              <a:t>)&gt;=3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000" dirty="0"/>
              <a:t>ORDER BY </a:t>
            </a:r>
            <a:r>
              <a:rPr lang="en-US" sz="3000" dirty="0" err="1"/>
              <a:t>név</a:t>
            </a:r>
            <a:r>
              <a:rPr lang="en-US" sz="3000" dirty="0"/>
              <a:t>, Count(</a:t>
            </a:r>
            <a:r>
              <a:rPr lang="en-US" sz="3000" dirty="0" err="1"/>
              <a:t>Azonosító</a:t>
            </a:r>
            <a:r>
              <a:rPr lang="en-US" sz="3000" dirty="0"/>
              <a:t>) DESC;</a:t>
            </a:r>
          </a:p>
        </p:txBody>
      </p:sp>
    </p:spTree>
    <p:extLst>
      <p:ext uri="{BB962C8B-B14F-4D97-AF65-F5344CB8AC3E}">
        <p14:creationId xmlns:p14="http://schemas.microsoft.com/office/powerpoint/2010/main" val="57502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SQL Jellemzői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Nemcsak lekérdező nyelv, elemei kiterjednek az adatkezelésre is.</a:t>
            </a:r>
          </a:p>
          <a:p>
            <a:r>
              <a:rPr lang="hu-HU" dirty="0"/>
              <a:t>Deklaratív nyelvek csoportjába tartozik (nem algoritmikus nyelv)</a:t>
            </a:r>
          </a:p>
          <a:p>
            <a:r>
              <a:rPr lang="hu-HU" dirty="0"/>
              <a:t> nem tartalmaz algoritmus szerkezeteket (elágazás, ciklus stb.), de algoritmikus nyelvekbe beépíthető (beágyazott SQL). </a:t>
            </a:r>
          </a:p>
          <a:p>
            <a:r>
              <a:rPr lang="hu-HU" dirty="0"/>
              <a:t>Magas szintű parancsok- Angol nyelvhez közeli – könnyen tanulható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dirty="0"/>
              <a:t>Az SQL nyelv utasításainak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altLang="hu-HU" b="1" i="1" u="sng" dirty="0"/>
              <a:t>Adatdefiníciós nyelv (DDL)</a:t>
            </a:r>
            <a:br>
              <a:rPr lang="hu-HU" altLang="hu-HU" b="1" i="1" u="sng" dirty="0"/>
            </a:br>
            <a:r>
              <a:rPr lang="hu-HU" altLang="hu-HU" dirty="0"/>
              <a:t>adatbázisok és adattáblák létrehozása, törlése, szerkesztése, módosítása</a:t>
            </a:r>
          </a:p>
          <a:p>
            <a:pPr>
              <a:lnSpc>
                <a:spcPct val="90000"/>
              </a:lnSpc>
            </a:pPr>
            <a:r>
              <a:rPr lang="hu-HU" altLang="hu-HU" b="1" i="1" u="sng" dirty="0"/>
              <a:t>Adatmanipulációs nyelv (DML)</a:t>
            </a:r>
            <a:br>
              <a:rPr lang="hu-HU" altLang="hu-HU" b="1" i="1" u="sng" dirty="0"/>
            </a:br>
            <a:r>
              <a:rPr lang="hu-HU" altLang="hu-HU" dirty="0"/>
              <a:t> az adattáblák karbantartása</a:t>
            </a:r>
          </a:p>
          <a:p>
            <a:pPr>
              <a:lnSpc>
                <a:spcPct val="90000"/>
              </a:lnSpc>
            </a:pPr>
            <a:r>
              <a:rPr lang="hu-HU" altLang="hu-HU" b="1" i="1" u="sng" dirty="0"/>
              <a:t>Adatlekérdező nyelv (DML vagy külön DQL)</a:t>
            </a:r>
            <a:br>
              <a:rPr lang="hu-HU" altLang="hu-HU" dirty="0"/>
            </a:br>
            <a:r>
              <a:rPr lang="hu-HU" altLang="hu-HU" dirty="0"/>
              <a:t>az adatbázisból lekérdezéssel történő információszerzésre</a:t>
            </a:r>
          </a:p>
          <a:p>
            <a:pPr>
              <a:lnSpc>
                <a:spcPct val="90000"/>
              </a:lnSpc>
            </a:pPr>
            <a:r>
              <a:rPr lang="hu-HU" altLang="hu-HU" b="1" i="1" u="sng" dirty="0"/>
              <a:t>Adatvezérlő nyelv (DCL)</a:t>
            </a:r>
            <a:br>
              <a:rPr lang="hu-HU" altLang="hu-HU" b="1" i="1" u="sng" dirty="0"/>
            </a:br>
            <a:r>
              <a:rPr lang="hu-HU" altLang="hu-HU" dirty="0"/>
              <a:t> jogosultságok és tranzakciók kezelése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Lexikális tudnivalók: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az utasítások írhatók kis- és nagybetűvel, </a:t>
            </a:r>
          </a:p>
          <a:p>
            <a:r>
              <a:rPr lang="hu-HU" dirty="0"/>
              <a:t>egy vagy több sorba, </a:t>
            </a:r>
          </a:p>
          <a:p>
            <a:r>
              <a:rPr lang="hu-HU" dirty="0"/>
              <a:t>a parancsok szóközökkel, tabulátorokkal tagolhatók</a:t>
            </a:r>
          </a:p>
          <a:p>
            <a:r>
              <a:rPr lang="hu-HU" dirty="0"/>
              <a:t>szöveg konstansok szimpla aposztrófok között pl. 'alma'</a:t>
            </a:r>
          </a:p>
          <a:p>
            <a:r>
              <a:rPr lang="hu-HU" dirty="0"/>
              <a:t>az utasítás végét mindig ; (pontosvessző) jelzi.</a:t>
            </a:r>
          </a:p>
          <a:p>
            <a:r>
              <a:rPr lang="hu-HU" dirty="0"/>
              <a:t>Megjegyzések elhelyezése:</a:t>
            </a:r>
          </a:p>
          <a:p>
            <a:pPr marL="876300">
              <a:buNone/>
            </a:pPr>
            <a:r>
              <a:rPr lang="hu-HU" dirty="0"/>
              <a:t>/* több soron áthúzódható megjegyzés */</a:t>
            </a:r>
          </a:p>
          <a:p>
            <a:pPr marL="876300">
              <a:buNone/>
            </a:pPr>
            <a:r>
              <a:rPr lang="hu-HU" dirty="0"/>
              <a:t>-- sor végéig tartó megjegyzés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sz="2800" b="1" i="1" u="sng" dirty="0"/>
              <a:t>Adatlekérdező nyelv (DML vagy külön DQL)</a:t>
            </a:r>
            <a:br>
              <a:rPr lang="hu-HU" altLang="hu-HU" sz="2800" dirty="0"/>
            </a:br>
            <a:r>
              <a:rPr lang="hu-HU" altLang="hu-HU" sz="1800" dirty="0"/>
              <a:t>az adatbázisból lekérdezéssel történő információszerzésre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altLang="hu-HU" dirty="0"/>
              <a:t>Az utasítás legegyszerűbb szerkezete:</a:t>
            </a:r>
          </a:p>
          <a:p>
            <a:pPr>
              <a:buNone/>
            </a:pPr>
            <a:r>
              <a:rPr lang="hu-HU" altLang="hu-HU" dirty="0"/>
              <a:t>SELECT (attribútumok) FROM (táblanév) WHERE(feltétel)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/>
              <a:t>Például:</a:t>
            </a:r>
          </a:p>
          <a:p>
            <a:pPr>
              <a:buNone/>
            </a:pPr>
            <a:r>
              <a:rPr lang="hu-HU" dirty="0"/>
              <a:t>SELECT </a:t>
            </a:r>
            <a:r>
              <a:rPr lang="hu-HU" dirty="0" err="1"/>
              <a:t>nev</a:t>
            </a:r>
            <a:r>
              <a:rPr lang="hu-HU" dirty="0"/>
              <a:t>, </a:t>
            </a:r>
            <a:r>
              <a:rPr lang="hu-HU" dirty="0" err="1"/>
              <a:t>beosztas</a:t>
            </a:r>
            <a:r>
              <a:rPr lang="hu-HU" dirty="0"/>
              <a:t> FROM alkalmazott WHERE </a:t>
            </a:r>
            <a:r>
              <a:rPr lang="hu-HU" dirty="0" err="1"/>
              <a:t>beosztas</a:t>
            </a:r>
            <a:r>
              <a:rPr lang="hu-HU" dirty="0"/>
              <a:t>=főnök;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61459"/>
          </a:xfrm>
        </p:spPr>
        <p:txBody>
          <a:bodyPr>
            <a:normAutofit fontScale="85000" lnSpcReduction="10000"/>
          </a:bodyPr>
          <a:lstStyle/>
          <a:p>
            <a:pPr>
              <a:buNone/>
              <a:tabLst>
                <a:tab pos="7710488" algn="r"/>
              </a:tabLst>
            </a:pPr>
            <a:r>
              <a:rPr lang="hu-HU" dirty="0"/>
              <a:t>SELECT 	oszlopok kiválasztása (projekció) </a:t>
            </a:r>
          </a:p>
          <a:p>
            <a:pPr>
              <a:buNone/>
              <a:tabLst>
                <a:tab pos="7710488" algn="r"/>
              </a:tabLst>
            </a:pPr>
            <a:r>
              <a:rPr lang="hu-HU" dirty="0"/>
              <a:t>FROM 	 táblanév(</a:t>
            </a:r>
            <a:r>
              <a:rPr lang="hu-HU" dirty="0" err="1"/>
              <a:t>-ek</a:t>
            </a:r>
            <a:r>
              <a:rPr lang="hu-HU" dirty="0"/>
              <a:t>) </a:t>
            </a:r>
          </a:p>
          <a:p>
            <a:pPr>
              <a:buNone/>
              <a:tabLst>
                <a:tab pos="7710488" algn="r"/>
              </a:tabLst>
            </a:pPr>
            <a:r>
              <a:rPr lang="hu-HU" dirty="0"/>
              <a:t>[WHERE ... ] 	sorok kiválasztása (szelekció) </a:t>
            </a:r>
          </a:p>
          <a:p>
            <a:pPr>
              <a:buNone/>
              <a:tabLst>
                <a:tab pos="7710488" algn="r"/>
              </a:tabLst>
            </a:pPr>
            <a:r>
              <a:rPr lang="hu-HU" dirty="0"/>
              <a:t>[CONNECT BY ... [START WITH ...]] 	hierarchia kezelés </a:t>
            </a:r>
          </a:p>
          <a:p>
            <a:pPr>
              <a:buNone/>
              <a:tabLst>
                <a:tab pos="7710488" algn="r"/>
              </a:tabLst>
            </a:pPr>
            <a:r>
              <a:rPr lang="hu-HU" dirty="0"/>
              <a:t>[GROUP BY ... ] 	csoportosítás </a:t>
            </a:r>
          </a:p>
          <a:p>
            <a:pPr>
              <a:buNone/>
              <a:tabLst>
                <a:tab pos="7710488" algn="r"/>
              </a:tabLst>
            </a:pPr>
            <a:r>
              <a:rPr lang="hu-HU" dirty="0"/>
              <a:t>[HAVING ... ] 	csoportok közötti válogatás </a:t>
            </a:r>
          </a:p>
          <a:p>
            <a:pPr>
              <a:buNone/>
              <a:tabLst>
                <a:tab pos="7710488" algn="r"/>
              </a:tabLst>
            </a:pPr>
            <a:r>
              <a:rPr lang="hu-HU" dirty="0"/>
              <a:t>[{UNION | </a:t>
            </a:r>
            <a:r>
              <a:rPr lang="hu-HU" dirty="0" err="1"/>
              <a:t>UNION</a:t>
            </a:r>
            <a:r>
              <a:rPr lang="hu-HU" dirty="0"/>
              <a:t> ALL | INTERSECT | MINUS} </a:t>
            </a:r>
            <a:r>
              <a:rPr lang="hu-HU" dirty="0" err="1"/>
              <a:t>alselect</a:t>
            </a:r>
            <a:r>
              <a:rPr lang="hu-HU" dirty="0"/>
              <a:t>]</a:t>
            </a:r>
          </a:p>
          <a:p>
            <a:pPr>
              <a:buNone/>
              <a:tabLst>
                <a:tab pos="7710488" algn="r"/>
              </a:tabLst>
            </a:pPr>
            <a:r>
              <a:rPr lang="hu-HU" dirty="0"/>
              <a:t>  		halmazműveletek </a:t>
            </a:r>
          </a:p>
          <a:p>
            <a:pPr>
              <a:buNone/>
              <a:tabLst>
                <a:tab pos="7626350" algn="r"/>
              </a:tabLst>
            </a:pPr>
            <a:r>
              <a:rPr lang="hu-HU" dirty="0"/>
              <a:t>[ORDER BY ... ]	 eredménysorok rendezése </a:t>
            </a:r>
          </a:p>
          <a:p>
            <a:pPr marL="4032250" indent="-4032250">
              <a:buNone/>
              <a:tabLst>
                <a:tab pos="7626350" algn="r"/>
              </a:tabLst>
            </a:pPr>
            <a:r>
              <a:rPr lang="hu-HU" dirty="0"/>
              <a:t>[FOR UPDATE OF …]	kiválasztott sorok zárolása  az </a:t>
            </a:r>
            <a:r>
              <a:rPr lang="hu-HU" dirty="0" err="1"/>
              <a:t>updatelés</a:t>
            </a:r>
            <a:r>
              <a:rPr lang="hu-HU" dirty="0"/>
              <a:t> idejére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7544" y="404664"/>
            <a:ext cx="4482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/>
              <a:t>Legáltalánosabb formája: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1. kérdés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844824"/>
            <a:ext cx="8686800" cy="936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/>
              <a:t>SELECT * FROM olimpia;</a:t>
            </a:r>
          </a:p>
          <a:p>
            <a:pPr>
              <a:buNone/>
            </a:pPr>
            <a:endParaRPr lang="hu-HU" sz="36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95536" y="31500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>
                <a:latin typeface="+mj-lt"/>
                <a:ea typeface="+mj-ea"/>
                <a:cs typeface="+mj-cs"/>
              </a:rPr>
              <a:t>2.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77688" y="5013176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BR" sz="3600" dirty="0"/>
              <a:t>SELECT név, év, város</a:t>
            </a:r>
            <a:r>
              <a:rPr lang="hu-HU" sz="3600" dirty="0"/>
              <a:t> </a:t>
            </a:r>
            <a:r>
              <a:rPr lang="pt-BR" sz="3600" dirty="0"/>
              <a:t>FROM olimpia;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3. kérdés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79512" y="1556792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BR" sz="3600" dirty="0"/>
              <a:t>SELECT név, város,</a:t>
            </a:r>
            <a:r>
              <a:rPr lang="hu-HU" sz="3600" dirty="0"/>
              <a:t> </a:t>
            </a:r>
            <a:r>
              <a:rPr lang="pt-BR" sz="3600" dirty="0"/>
              <a:t>sportág</a:t>
            </a:r>
            <a:r>
              <a:rPr lang="hu-HU" sz="3600" dirty="0"/>
              <a:t> </a:t>
            </a:r>
            <a:r>
              <a:rPr lang="pt-BR" sz="3600" dirty="0"/>
              <a:t>FROM olimpia;</a:t>
            </a:r>
            <a:endParaRPr kumimoji="0" lang="hu-H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331912" y="4797152"/>
            <a:ext cx="8686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dirty="0"/>
              <a:t>SELECT *</a:t>
            </a:r>
            <a:r>
              <a:rPr lang="hu-HU" sz="3600" dirty="0"/>
              <a:t> </a:t>
            </a:r>
            <a:r>
              <a:rPr lang="en-US" sz="3600" dirty="0"/>
              <a:t>FROM </a:t>
            </a:r>
            <a:r>
              <a:rPr lang="en-US" sz="3600" dirty="0" err="1"/>
              <a:t>olimpia</a:t>
            </a:r>
            <a:r>
              <a:rPr lang="hu-HU" sz="3600" dirty="0"/>
              <a:t> </a:t>
            </a:r>
            <a:r>
              <a:rPr lang="en-US" sz="3600" dirty="0"/>
              <a:t>WHERE </a:t>
            </a:r>
            <a:r>
              <a:rPr lang="en-US" sz="3600" dirty="0" err="1"/>
              <a:t>év</a:t>
            </a:r>
            <a:r>
              <a:rPr lang="en-US" sz="3600" dirty="0"/>
              <a:t>=1896;</a:t>
            </a:r>
            <a:endParaRPr kumimoji="0" lang="hu-H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0960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>
                <a:latin typeface="+mj-lt"/>
                <a:ea typeface="+mj-ea"/>
                <a:cs typeface="+mj-cs"/>
              </a:rPr>
              <a:t>4</a:t>
            </a:r>
            <a:r>
              <a:rPr kumimoji="0" lang="hu-H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kérdés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855</Words>
  <Application>Microsoft Office PowerPoint</Application>
  <PresentationFormat>Diavetítés a képernyőre (4:3 oldalarány)</PresentationFormat>
  <Paragraphs>174</Paragraphs>
  <Slides>24</Slides>
  <Notes>13</Notes>
  <HiddenSlides>1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8" baseType="lpstr">
      <vt:lpstr>Algerian</vt:lpstr>
      <vt:lpstr>Arial</vt:lpstr>
      <vt:lpstr>Calibri</vt:lpstr>
      <vt:lpstr>Office-téma</vt:lpstr>
      <vt:lpstr>SQL nyelv</vt:lpstr>
      <vt:lpstr>Az SQL lekérdező nyelv</vt:lpstr>
      <vt:lpstr>SQL Jellemzői</vt:lpstr>
      <vt:lpstr>Az SQL nyelv utasításainak csoportosítása</vt:lpstr>
      <vt:lpstr>Lexikális tudnivalók: </vt:lpstr>
      <vt:lpstr>Adatlekérdező nyelv (DML vagy külön DQL) az adatbázisból lekérdezéssel történő információszerzésre</vt:lpstr>
      <vt:lpstr>PowerPoint-bemutató</vt:lpstr>
      <vt:lpstr>1. kérdés</vt:lpstr>
      <vt:lpstr>3. kérdés</vt:lpstr>
      <vt:lpstr>5. kérdés</vt:lpstr>
      <vt:lpstr>7. kérdés</vt:lpstr>
      <vt:lpstr>9. kérdés</vt:lpstr>
      <vt:lpstr>11. kérdés</vt:lpstr>
      <vt:lpstr>13. kérdés</vt:lpstr>
      <vt:lpstr>15. kérdés</vt:lpstr>
      <vt:lpstr>17. kérdés</vt:lpstr>
      <vt:lpstr>19. kérdés</vt:lpstr>
      <vt:lpstr>21. kérdés</vt:lpstr>
      <vt:lpstr>23. kérdés</vt:lpstr>
      <vt:lpstr>25. kérdés</vt:lpstr>
      <vt:lpstr>27. kérdés</vt:lpstr>
      <vt:lpstr>29. kérdés</vt:lpstr>
      <vt:lpstr>31. kérdés</vt:lpstr>
      <vt:lpstr>33. kérdés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nyelv</dc:title>
  <dc:creator>Valued Acer Customer</dc:creator>
  <cp:lastModifiedBy>econventio</cp:lastModifiedBy>
  <cp:revision>21</cp:revision>
  <dcterms:created xsi:type="dcterms:W3CDTF">2014-10-20T08:00:27Z</dcterms:created>
  <dcterms:modified xsi:type="dcterms:W3CDTF">2017-11-06T07:34:44Z</dcterms:modified>
</cp:coreProperties>
</file>